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04" r:id="rId2"/>
    <p:sldId id="256" r:id="rId3"/>
    <p:sldId id="257" r:id="rId4"/>
    <p:sldId id="259" r:id="rId5"/>
    <p:sldId id="260" r:id="rId6"/>
    <p:sldId id="291" r:id="rId7"/>
    <p:sldId id="295" r:id="rId8"/>
    <p:sldId id="305" r:id="rId9"/>
    <p:sldId id="294" r:id="rId10"/>
    <p:sldId id="315" r:id="rId11"/>
    <p:sldId id="316" r:id="rId12"/>
    <p:sldId id="296" r:id="rId13"/>
    <p:sldId id="308" r:id="rId14"/>
    <p:sldId id="298" r:id="rId15"/>
    <p:sldId id="314" r:id="rId16"/>
    <p:sldId id="312" r:id="rId17"/>
    <p:sldId id="299" r:id="rId18"/>
    <p:sldId id="302" r:id="rId19"/>
    <p:sldId id="310" r:id="rId20"/>
    <p:sldId id="311" r:id="rId21"/>
    <p:sldId id="319" r:id="rId22"/>
    <p:sldId id="281" r:id="rId23"/>
    <p:sldId id="282" r:id="rId24"/>
    <p:sldId id="306" r:id="rId25"/>
    <p:sldId id="317" r:id="rId26"/>
    <p:sldId id="286" r:id="rId27"/>
    <p:sldId id="318" r:id="rId28"/>
    <p:sldId id="287" r:id="rId29"/>
    <p:sldId id="288" r:id="rId30"/>
    <p:sldId id="307" r:id="rId31"/>
    <p:sldId id="293" r:id="rId32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61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2" autoAdjust="0"/>
    <p:restoredTop sz="94219" autoAdjust="0"/>
  </p:normalViewPr>
  <p:slideViewPr>
    <p:cSldViewPr>
      <p:cViewPr>
        <p:scale>
          <a:sx n="60" d="100"/>
          <a:sy n="60" d="100"/>
        </p:scale>
        <p:origin x="-19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9DCE1CE9-6492-4E52-94BD-0FAF8D4284ED}" type="datetimeFigureOut">
              <a:rPr lang="en-US"/>
              <a:pPr/>
              <a:t>2/17/2015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fld id="{1087942A-924D-40A7-BD96-D3276CC9FD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Calibri" pitchFamily="34" charset="0"/>
              </a:defRPr>
            </a:lvl1pPr>
          </a:lstStyle>
          <a:p>
            <a:fld id="{E7FB118E-6681-4AAD-8BE7-1DEAD488D228}" type="datetimeFigureOut">
              <a:rPr lang="en-US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8025" y="4449763"/>
            <a:ext cx="56610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08438" y="889952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Calibri" pitchFamily="34" charset="0"/>
              </a:defRPr>
            </a:lvl1pPr>
          </a:lstStyle>
          <a:p>
            <a:fld id="{4880F57C-8B42-4120-8261-51CF5E54B6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9F9B7-93EB-4CEE-92D2-CCA9BDF7B1E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E5C5-7BBF-467E-A7F7-B4A1618EF806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9FB0-8025-47D7-901B-4FE1311D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907E-831B-4EBF-82E2-7D26004042DA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20CC-0652-4C11-ACB6-37D2DAE4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8CB2-10FE-4EBD-A816-A5E89693DA40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F686-310D-45C8-BCBA-7115323E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4928-22EB-4E5E-ADD4-10E67AC0D5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AFCA-CC12-46B2-A20B-97FDDFA92863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489B-2A60-4B36-80B6-D3E6DEA0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CE92-F2A2-44D7-8C7E-8B25D8723DCB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F385-6DAD-4763-9394-00C8C6F6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96A9-6CF3-452F-B818-39D99680218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9274-1A6C-4898-B3BC-43B617A23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80C8-3367-4D14-AA02-ED7CC87D730C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F701-9B27-4BA0-ACA5-C3D80A4A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A5CD-C38E-4B40-8DE7-AF56285DBE6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A682-4230-42A9-9ED5-8F773E3F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0689-BB7E-4F56-AB8F-561E96D95261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EDA4-FC07-4E0F-A555-AC8BCE3D7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0640-9DBE-4E51-A454-576C8DAD18C8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479E-7D06-477A-B633-C209182F9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11B9-BBDB-46E7-855D-D381A0BB46AE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1FA0-CF2F-4174-A570-BD477FA1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083E1-857E-421D-B7AB-6F4078ED9C8A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D10DB-2070-409B-9592-4A392E41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4" name="Picture 13" descr="AARCN Logo with text on the righ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6375400"/>
            <a:ext cx="1905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AARCN Logo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4864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fr-CA" sz="6000" b="1" smtClean="0"/>
              <a:t>9</a:t>
            </a:r>
            <a:r>
              <a:rPr lang="fr-CA" sz="6000" b="1" baseline="30000" smtClean="0"/>
              <a:t>e</a:t>
            </a:r>
            <a:r>
              <a:rPr lang="fr-CA" sz="6000" b="1" smtClean="0"/>
              <a:t> SOUPER AU HOMARD</a:t>
            </a:r>
            <a:endParaRPr lang="en-US" sz="6000" b="1" smtClean="0"/>
          </a:p>
        </p:txBody>
      </p:sp>
      <p:pic>
        <p:nvPicPr>
          <p:cNvPr id="52228" name="Picture 4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6000" b="1" smtClean="0"/>
              <a:t>9</a:t>
            </a:r>
            <a:r>
              <a:rPr lang="fr-CA" sz="6000" b="1" baseline="30000" smtClean="0"/>
              <a:t>e</a:t>
            </a:r>
            <a:r>
              <a:rPr lang="fr-CA" sz="6000" b="1" smtClean="0"/>
              <a:t> SOUPER AU HOMARD</a:t>
            </a:r>
            <a:endParaRPr lang="en-US" sz="6000" b="1" smtClean="0"/>
          </a:p>
        </p:txBody>
      </p:sp>
      <p:pic>
        <p:nvPicPr>
          <p:cNvPr id="53252" name="Picture 4" descr="photo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Profiles\r58284\Desktop\photo_528655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3200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2014-2015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24000"/>
            <a:ext cx="8867775" cy="4957763"/>
          </a:xfrm>
        </p:spPr>
        <p:txBody>
          <a:bodyPr/>
          <a:lstStyle/>
          <a:p>
            <a:pPr eaLnBrk="1" hangingPunct="1"/>
            <a:r>
              <a:rPr lang="fr-FR" sz="2800" b="1" smtClean="0">
                <a:latin typeface="Arial" charset="0"/>
              </a:rPr>
              <a:t>Festival Franco-ontarien (FFO)</a:t>
            </a:r>
          </a:p>
          <a:p>
            <a:pPr lvl="1" eaLnBrk="1" hangingPunct="1"/>
            <a:r>
              <a:rPr lang="fr-FR" sz="2800" b="1" smtClean="0">
                <a:latin typeface="Arial" charset="0"/>
              </a:rPr>
              <a:t>Du 12 au 14 juin 2014</a:t>
            </a:r>
          </a:p>
          <a:p>
            <a:pPr lvl="1" eaLnBrk="1" hangingPunct="1"/>
            <a:r>
              <a:rPr lang="fr-FR" sz="2800" b="1" smtClean="0">
                <a:latin typeface="Arial" charset="0"/>
              </a:rPr>
              <a:t>Parc Major, Ottawa</a:t>
            </a:r>
          </a:p>
          <a:p>
            <a:pPr lvl="1" eaLnBrk="1" hangingPunct="1"/>
            <a:endParaRPr lang="fr-FR" sz="2800" b="1" smtClean="0">
              <a:latin typeface="Arial" charset="0"/>
            </a:endParaRPr>
          </a:p>
          <a:p>
            <a:pPr lvl="1" eaLnBrk="1" hangingPunct="1"/>
            <a:endParaRPr lang="fr-FR" sz="2800" b="1" smtClean="0">
              <a:latin typeface="Arial" charset="0"/>
            </a:endParaRPr>
          </a:p>
          <a:p>
            <a:pPr lvl="1" eaLnBrk="1" hangingPunct="1"/>
            <a:r>
              <a:rPr lang="fr-FR" sz="2800" b="1" smtClean="0">
                <a:latin typeface="Arial" charset="0"/>
              </a:rPr>
              <a:t>Partenariat avec le comité organisateur du FFO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Nos bénévoles vendent des billets d’entrée sur le site du festival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Chaque billet vendu rapporte $1 à l’AARCN</a:t>
            </a:r>
          </a:p>
          <a:p>
            <a:pPr lvl="1" eaLnBrk="1" hangingPunct="1"/>
            <a:endParaRPr lang="fr-FR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4900" b="1" smtClean="0"/>
              <a:t>FÊTE NATIONALE DE L’ACADIE</a:t>
            </a:r>
            <a:endParaRPr lang="en-US" sz="4900" b="1" smtClean="0"/>
          </a:p>
        </p:txBody>
      </p:sp>
      <p:pic>
        <p:nvPicPr>
          <p:cNvPr id="28674" name="Picture 4" descr="15 août 2014 - parl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1854200"/>
            <a:ext cx="6197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fr-CA" sz="5200" b="1" smtClean="0">
                <a:solidFill>
                  <a:srgbClr val="04617B"/>
                </a:solidFill>
              </a:rPr>
              <a:t>FÊTE NATIONALE DE L’ACADIE</a:t>
            </a:r>
            <a:endParaRPr lang="en-CA" sz="5200" b="1" smtClean="0">
              <a:solidFill>
                <a:srgbClr val="04617B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867775" cy="3124200"/>
          </a:xfrm>
        </p:spPr>
        <p:txBody>
          <a:bodyPr/>
          <a:lstStyle/>
          <a:p>
            <a:pPr lvl="1" eaLnBrk="1" hangingPunct="1"/>
            <a:r>
              <a:rPr lang="fr-FR" sz="2800" b="1" smtClean="0">
                <a:latin typeface="Arial" charset="0"/>
              </a:rPr>
              <a:t>Tintamarre et soirée au Café Nostalgica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Trajet: Colline du Parlement jusqu’à l’Université d’Ottawa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Beaucoup de familles étaient présentes</a:t>
            </a:r>
          </a:p>
          <a:p>
            <a:pPr lvl="2" eaLnBrk="1" hangingPunct="1"/>
            <a:endParaRPr lang="fr-FR" sz="2800" b="1" smtClean="0">
              <a:latin typeface="Arial" charset="0"/>
            </a:endParaRPr>
          </a:p>
        </p:txBody>
      </p:sp>
      <p:pic>
        <p:nvPicPr>
          <p:cNvPr id="29699" name="Picture 5" descr="15 août 2012 - groupe escalier le dro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760788"/>
            <a:ext cx="44196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fr-CA" sz="5200" b="1" smtClean="0"/>
              <a:t>FÊTE NATIONALE DE L’ACADIE</a:t>
            </a:r>
            <a:endParaRPr lang="en-US" sz="52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858963"/>
            <a:ext cx="5105400" cy="4389437"/>
          </a:xfrm>
        </p:spPr>
        <p:txBody>
          <a:bodyPr/>
          <a:lstStyle/>
          <a:p>
            <a:pPr lvl="1"/>
            <a:r>
              <a:rPr lang="fr-FR" sz="2700" b="1" smtClean="0">
                <a:latin typeface="Arial" charset="0"/>
              </a:rPr>
              <a:t>Tintamarre et soirée dansante</a:t>
            </a:r>
          </a:p>
          <a:p>
            <a:pPr lvl="2"/>
            <a:r>
              <a:rPr lang="fr-FR" sz="2700" b="1" smtClean="0">
                <a:latin typeface="Arial" charset="0"/>
              </a:rPr>
              <a:t>Plus de 130 participants au tintamarre</a:t>
            </a:r>
          </a:p>
          <a:p>
            <a:pPr lvl="2"/>
            <a:r>
              <a:rPr lang="fr-FR" sz="2700" b="1" smtClean="0">
                <a:latin typeface="Arial" charset="0"/>
              </a:rPr>
              <a:t>Environ 200 participants au courant de la soirée</a:t>
            </a:r>
          </a:p>
          <a:p>
            <a:pPr lvl="2"/>
            <a:r>
              <a:rPr lang="fr-FR" sz="2700" b="1" smtClean="0">
                <a:latin typeface="Arial" charset="0"/>
              </a:rPr>
              <a:t>Excellent façon de promouvoir l’Acadie à Ottawa/Gatineau</a:t>
            </a:r>
          </a:p>
          <a:p>
            <a:endParaRPr lang="en-US" sz="2700" b="1" smtClean="0">
              <a:latin typeface="Arial" charset="0"/>
            </a:endParaRPr>
          </a:p>
        </p:txBody>
      </p:sp>
      <p:pic>
        <p:nvPicPr>
          <p:cNvPr id="51204" name="Picture 4" descr="Norm ottaa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676400"/>
            <a:ext cx="33718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15 août 2014 - le droit front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3350"/>
            <a:ext cx="5029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2014-2015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4997450"/>
          </a:xfrm>
        </p:spPr>
        <p:txBody>
          <a:bodyPr/>
          <a:lstStyle/>
          <a:p>
            <a:pPr lvl="1" eaLnBrk="1" hangingPunct="1"/>
            <a:r>
              <a:rPr lang="fr-FR" sz="2800" b="1" smtClean="0">
                <a:latin typeface="Arial Black" pitchFamily="34" charset="0"/>
              </a:rPr>
              <a:t>Épluchette de blé d'inde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Le samedi 6 septembre 2014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Parc Écologique du Lac-Leamy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Plus de 70 participants </a:t>
            </a:r>
          </a:p>
          <a:p>
            <a:pPr lvl="2" eaLnBrk="1" hangingPunct="1"/>
            <a:r>
              <a:rPr lang="fr-FR" sz="2800" b="1" smtClean="0">
                <a:latin typeface="Arial" charset="0"/>
              </a:rPr>
              <a:t>Jeux de </a:t>
            </a:r>
            <a:r>
              <a:rPr lang="en-CA" sz="2800" b="1" smtClean="0">
                <a:latin typeface="Arial" charset="0"/>
              </a:rPr>
              <a:t>“washer”</a:t>
            </a:r>
          </a:p>
          <a:p>
            <a:pPr lvl="2" eaLnBrk="1" hangingPunct="1"/>
            <a:r>
              <a:rPr lang="en-CA" sz="2800" b="1" smtClean="0">
                <a:latin typeface="Arial" charset="0"/>
              </a:rPr>
              <a:t>Plusieurs familles</a:t>
            </a:r>
          </a:p>
        </p:txBody>
      </p:sp>
      <p:pic>
        <p:nvPicPr>
          <p:cNvPr id="32771" name="Picture 3" descr="D:\Profiles\r58284\Desktop\Epluchette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724400"/>
            <a:ext cx="23653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D:\Profiles\r58284\Desktop\Epluchette 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2014-2015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41513"/>
            <a:ext cx="8867775" cy="4611687"/>
          </a:xfrm>
        </p:spPr>
        <p:txBody>
          <a:bodyPr/>
          <a:lstStyle/>
          <a:p>
            <a:pPr lvl="1" eaLnBrk="1" hangingPunct="1"/>
            <a:r>
              <a:rPr lang="fr-FR" sz="3000" b="1" smtClean="0">
                <a:latin typeface="Arial Black" pitchFamily="34" charset="0"/>
              </a:rPr>
              <a:t>Souper de Noël</a:t>
            </a:r>
          </a:p>
          <a:p>
            <a:pPr lvl="2" eaLnBrk="1" hangingPunct="1"/>
            <a:r>
              <a:rPr lang="fr-FR" sz="3000" b="1" smtClean="0">
                <a:latin typeface="Arial" charset="0"/>
              </a:rPr>
              <a:t>Le samedi 14 décembre 2013</a:t>
            </a:r>
          </a:p>
          <a:p>
            <a:pPr lvl="2" eaLnBrk="1" hangingPunct="1"/>
            <a:r>
              <a:rPr lang="fr-FR" sz="3000" b="1" smtClean="0">
                <a:latin typeface="Arial" charset="0"/>
              </a:rPr>
              <a:t>Restaurant Tucker’s Marketplace (Ottawa) </a:t>
            </a:r>
          </a:p>
          <a:p>
            <a:pPr lvl="2" eaLnBrk="1" hangingPunct="1"/>
            <a:r>
              <a:rPr lang="fr-FR" sz="3000" b="1" smtClean="0">
                <a:latin typeface="Arial" charset="0"/>
              </a:rPr>
              <a:t>36 participants</a:t>
            </a:r>
          </a:p>
          <a:p>
            <a:pPr lvl="2" eaLnBrk="1" hangingPunct="1"/>
            <a:r>
              <a:rPr lang="fr-FR" sz="3000" b="1" smtClean="0">
                <a:latin typeface="Arial" charset="0"/>
              </a:rPr>
              <a:t>Prix de présences</a:t>
            </a:r>
          </a:p>
          <a:p>
            <a:pPr lvl="2" eaLnBrk="1" hangingPunct="1"/>
            <a:r>
              <a:rPr lang="fr-FR" sz="3000" b="1" smtClean="0">
                <a:latin typeface="Arial" charset="0"/>
              </a:rPr>
              <a:t>Participation en baisse!</a:t>
            </a:r>
            <a:r>
              <a:rPr lang="fr-FR" b="1" smtClean="0">
                <a:latin typeface="Arial" charset="0"/>
              </a:rPr>
              <a:t/>
            </a:r>
            <a:br>
              <a:rPr lang="fr-FR" b="1" smtClean="0">
                <a:latin typeface="Arial" charset="0"/>
              </a:rPr>
            </a:br>
            <a:endParaRPr lang="fr-FR" b="1" smtClean="0">
              <a:latin typeface="Arial" charset="0"/>
            </a:endParaRPr>
          </a:p>
          <a:p>
            <a:pPr lvl="2" eaLnBrk="1" hangingPunct="1"/>
            <a:endParaRPr lang="fr-FR" smtClean="0">
              <a:latin typeface="Arial" charset="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smtClean="0"/>
              <a:t>BOURSE D’ÉTUDE</a:t>
            </a:r>
            <a:endParaRPr lang="en-US" sz="6000" b="1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2468563"/>
            <a:ext cx="8229600" cy="3017837"/>
          </a:xfrm>
        </p:spPr>
        <p:txBody>
          <a:bodyPr/>
          <a:lstStyle/>
          <a:p>
            <a:r>
              <a:rPr lang="fr-CA" b="1" smtClean="0">
                <a:latin typeface="Arial" charset="0"/>
              </a:rPr>
              <a:t>Gagnante : Émilie Stewart</a:t>
            </a:r>
          </a:p>
          <a:p>
            <a:r>
              <a:rPr lang="fr-CA" b="1" smtClean="0">
                <a:latin typeface="Arial" charset="0"/>
              </a:rPr>
              <a:t>Participant(e)s : 16 étudiants</a:t>
            </a:r>
          </a:p>
          <a:p>
            <a:r>
              <a:rPr lang="fr-CA" b="1" smtClean="0">
                <a:latin typeface="Arial" charset="0"/>
              </a:rPr>
              <a:t>Objectifs de la bourse depuis les 2 dernières années furent plus ou moins atteints</a:t>
            </a: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1150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Rapport du </a:t>
            </a:r>
            <a:r>
              <a:rPr lang="en-US" dirty="0" err="1" smtClean="0"/>
              <a:t>président</a:t>
            </a:r>
            <a:endParaRPr lang="en-US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2695575"/>
            <a:ext cx="8382000" cy="2257425"/>
          </a:xfrm>
        </p:spPr>
        <p:txBody>
          <a:bodyPr/>
          <a:lstStyle/>
          <a:p>
            <a:pPr marR="0" eaLnBrk="1" hangingPunct="1"/>
            <a:r>
              <a:rPr lang="en-US" sz="3200" b="1" smtClean="0">
                <a:latin typeface="Arial Black" pitchFamily="34" charset="0"/>
              </a:rPr>
              <a:t>Assemblée générale annuelle (AGA) </a:t>
            </a:r>
          </a:p>
          <a:p>
            <a:pPr marR="0" eaLnBrk="1" hangingPunct="1"/>
            <a:r>
              <a:rPr lang="en-US" sz="3200" b="1" smtClean="0">
                <a:latin typeface="Arial Black" pitchFamily="34" charset="0"/>
              </a:rPr>
              <a:t>18 février 2015</a:t>
            </a:r>
          </a:p>
          <a:p>
            <a:pPr marR="0" eaLnBrk="1" hangingPunct="1"/>
            <a:r>
              <a:rPr lang="en-US" sz="3200" b="1" smtClean="0">
                <a:latin typeface="Arial Black" pitchFamily="34" charset="0"/>
              </a:rPr>
              <a:t>Jean-Luc Thomas</a:t>
            </a:r>
          </a:p>
          <a:p>
            <a:pPr marR="0" eaLnBrk="1" hangingPunct="1"/>
            <a:r>
              <a:rPr lang="en-US" sz="3200" b="1" smtClean="0">
                <a:latin typeface="Arial Black" pitchFamily="34" charset="0"/>
              </a:rPr>
              <a:t>Président</a:t>
            </a:r>
          </a:p>
          <a:p>
            <a:pPr marR="0" eaLnBrk="1" hangingPunct="1"/>
            <a:endParaRPr lang="en-US" sz="3200" b="1" smtClean="0">
              <a:latin typeface="Arial Black" pitchFamily="34" charset="0"/>
            </a:endParaRPr>
          </a:p>
          <a:p>
            <a:pPr marR="0" eaLnBrk="1" hangingPunct="1"/>
            <a:endParaRPr lang="en-US" sz="3600" b="1" smtClean="0">
              <a:latin typeface="Arial Black" pitchFamily="34" charset="0"/>
            </a:endParaRPr>
          </a:p>
        </p:txBody>
      </p:sp>
      <p:pic>
        <p:nvPicPr>
          <p:cNvPr id="17412" name="Picture 5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1198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smtClean="0"/>
              <a:t>MEMBRIÉTÉ 2014-2015</a:t>
            </a:r>
            <a:endParaRPr lang="en-US" sz="6000" b="1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2316163"/>
            <a:ext cx="8229600" cy="3322637"/>
          </a:xfrm>
        </p:spPr>
        <p:txBody>
          <a:bodyPr/>
          <a:lstStyle/>
          <a:p>
            <a:r>
              <a:rPr lang="fr-CA" b="1" smtClean="0">
                <a:latin typeface="Arial" charset="0"/>
              </a:rPr>
              <a:t>87 membres</a:t>
            </a:r>
          </a:p>
          <a:p>
            <a:r>
              <a:rPr lang="fr-CA" b="1" smtClean="0">
                <a:latin typeface="Arial" charset="0"/>
              </a:rPr>
              <a:t>En baisse comparativement aux dernières années</a:t>
            </a:r>
          </a:p>
          <a:p>
            <a:r>
              <a:rPr lang="fr-CA" b="1" smtClean="0">
                <a:latin typeface="Arial" charset="0"/>
              </a:rPr>
              <a:t>Les Acadien(ne)s participent aux activités mais  n’achètent pas nécessairement la carte de membre</a:t>
            </a: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 b="1" smtClean="0"/>
              <a:t>NOUVELLE LOIS FÉDÉRALES</a:t>
            </a:r>
            <a:endParaRPr lang="en-US" sz="5400" b="1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fr-CA" b="1" smtClean="0">
                <a:latin typeface="Arial" charset="0"/>
              </a:rPr>
              <a:t>Dépôt pour continuation sous la nouvelle </a:t>
            </a:r>
            <a:r>
              <a:rPr lang="fr-CA" b="1" i="1" smtClean="0">
                <a:latin typeface="Arial" charset="0"/>
              </a:rPr>
              <a:t>Loi canadienne sur les organismes à but non lucratif</a:t>
            </a:r>
          </a:p>
          <a:p>
            <a:endParaRPr lang="fr-CA" b="1" i="1" smtClean="0">
              <a:latin typeface="Arial" charset="0"/>
            </a:endParaRPr>
          </a:p>
          <a:p>
            <a:r>
              <a:rPr lang="fr-CA" b="1" smtClean="0">
                <a:latin typeface="Arial" charset="0"/>
              </a:rPr>
              <a:t>Nouvelle loi anti-pourriel </a:t>
            </a: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97325"/>
          </a:xfrm>
        </p:spPr>
        <p:txBody>
          <a:bodyPr/>
          <a:lstStyle/>
          <a:p>
            <a:pPr eaLnBrk="1" hangingPunct="1"/>
            <a:r>
              <a:rPr lang="fr-CA" sz="2800" b="1" smtClean="0">
                <a:latin typeface="Arial" charset="0"/>
              </a:rPr>
              <a:t>Site Web (Jacques Landry)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Acadialogue (Jean-Luc Thomas)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Publicité et Relations publiques (C.A. et Luc Léger)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Membriété (Guillaume Danis)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COAQ (Jean-Luc Thomas)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Entreposage (Julie Savoie, Parnel Dugas et Jean-Luc Thomas)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SNA (Jean-Luc Thomas)</a:t>
            </a:r>
          </a:p>
          <a:p>
            <a:pPr eaLnBrk="1" hangingPunct="1"/>
            <a:endParaRPr lang="fr-CA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89438"/>
          </a:xfrm>
        </p:spPr>
        <p:txBody>
          <a:bodyPr/>
          <a:lstStyle/>
          <a:p>
            <a:pPr eaLnBrk="1" hangingPunct="1"/>
            <a:r>
              <a:rPr lang="fr-CA" sz="2800" b="1" smtClean="0">
                <a:latin typeface="Arial" charset="0"/>
              </a:rPr>
              <a:t>Brunch à la cabane à sucre (Guillaume Danis et Parnel Dugas)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Souper au homard (Pierre-Luc Lanteigne, Jean-Luc Thomas, Julie Savoie, + C.A. + nombreux bénévoles!)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FFO (Guillaume Danis)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Épluchette de blé d’inde (C.A.)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5 à 7 ou 6 à 8 acadien (Caroline Lirette, Parnel Dugas et Éric Cormier)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Souper de Noël (Katherine Haché)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fr-CA" sz="6000" b="1" smtClean="0">
                <a:solidFill>
                  <a:srgbClr val="04617B"/>
                </a:solidFill>
              </a:rPr>
              <a:t>LES DOSSIERS</a:t>
            </a:r>
            <a:endParaRPr lang="en-US" sz="6000" b="1" smtClean="0">
              <a:solidFill>
                <a:srgbClr val="04617B"/>
              </a:solidFill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pPr eaLnBrk="1" hangingPunct="1"/>
            <a:r>
              <a:rPr lang="fr-CA" sz="2800" b="1" smtClean="0">
                <a:latin typeface="Arial" charset="0"/>
              </a:rPr>
              <a:t>Festivités du 15 août (Jean-Luc Thomas et collaboration d’Isabelle Décarie de l’Univ. d’Ottawa)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Rédaction des procès verbaux (Mireille Cyr)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Bourse d’étude (Éric Cormier et Jean-Luc Thomas)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Comptabilité (Parnel Dugas)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Conférences  (Gilbert McLaughlin et Jean-Luc Thomas) 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Corporations Canada (Jean-Luc Thomas)</a:t>
            </a:r>
          </a:p>
          <a:p>
            <a:pPr eaLnBrk="1" hangingPunct="1"/>
            <a:r>
              <a:rPr lang="fr-CA" sz="2800" b="1" smtClean="0">
                <a:latin typeface="Arial" charset="0"/>
              </a:rPr>
              <a:t>Polos : Parnel Dugas</a:t>
            </a:r>
          </a:p>
          <a:p>
            <a:endParaRPr lang="en-US" sz="2800" b="1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Michel roy - Affi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76200"/>
            <a:ext cx="485775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À VENIR…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Brunch à la cabane à sucre – 15 mars 2015 à 11 h  (de Retour au Bean Town Ranch)</a:t>
            </a:r>
          </a:p>
          <a:p>
            <a:pPr eaLnBrk="1" hangingPunct="1">
              <a:lnSpc>
                <a:spcPct val="90000"/>
              </a:lnSpc>
            </a:pPr>
            <a:endParaRPr lang="fr-CA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endParaRPr lang="fr-CA" smtClean="0"/>
          </a:p>
          <a:p>
            <a:pPr eaLnBrk="1" hangingPunct="1">
              <a:lnSpc>
                <a:spcPct val="90000"/>
              </a:lnSpc>
            </a:pPr>
            <a:r>
              <a:rPr lang="fr-CA" b="1" smtClean="0">
                <a:latin typeface="Arial" charset="0"/>
              </a:rPr>
              <a:t>Souper au homard : date à déterminer</a:t>
            </a:r>
          </a:p>
          <a:p>
            <a:pPr eaLnBrk="1" hangingPunct="1">
              <a:lnSpc>
                <a:spcPct val="90000"/>
              </a:lnSpc>
            </a:pPr>
            <a:r>
              <a:rPr lang="fr-CA" b="1" smtClean="0">
                <a:latin typeface="Arial" charset="0"/>
              </a:rPr>
              <a:t>Festivités et tintamarre du 15 août</a:t>
            </a:r>
          </a:p>
          <a:p>
            <a:pPr eaLnBrk="1" hangingPunct="1">
              <a:lnSpc>
                <a:spcPct val="90000"/>
              </a:lnSpc>
            </a:pPr>
            <a:r>
              <a:rPr lang="fr-CA" b="1" smtClean="0">
                <a:latin typeface="Arial" charset="0"/>
              </a:rPr>
              <a:t>La suite … à déterminer par le prochain CA!</a:t>
            </a:r>
          </a:p>
        </p:txBody>
      </p:sp>
      <p:pic>
        <p:nvPicPr>
          <p:cNvPr id="41987" name="Picture 6" descr="bean town ra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622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smtClean="0"/>
              <a:t>10</a:t>
            </a:r>
            <a:r>
              <a:rPr lang="fr-CA" sz="6000" b="1" baseline="30000" smtClean="0"/>
              <a:t>e</a:t>
            </a:r>
            <a:r>
              <a:rPr lang="fr-CA" sz="6000" b="1" smtClean="0"/>
              <a:t> SOUPER AU HOMARD</a:t>
            </a:r>
            <a:endParaRPr lang="en-US" sz="6000" b="1" smtClean="0"/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 rot="5400000">
            <a:off x="2790825" y="2390775"/>
            <a:ext cx="3886200" cy="3219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REMERCIEMENTS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60875"/>
          </a:xfrm>
        </p:spPr>
        <p:txBody>
          <a:bodyPr/>
          <a:lstStyle/>
          <a:p>
            <a:pPr eaLnBrk="1" hangingPunct="1"/>
            <a:r>
              <a:rPr lang="fr-CA" sz="2800" b="1" smtClean="0">
                <a:latin typeface="Arial" charset="0"/>
              </a:rPr>
              <a:t>Merci à tous les bénévoles qui ont permis le succès de nos activités</a:t>
            </a:r>
          </a:p>
          <a:p>
            <a:pPr eaLnBrk="1" hangingPunct="1"/>
            <a:endParaRPr lang="fr-CA" sz="2800" b="1" smtClean="0">
              <a:latin typeface="Arial" charset="0"/>
            </a:endParaRPr>
          </a:p>
          <a:p>
            <a:pPr eaLnBrk="1" hangingPunct="1"/>
            <a:r>
              <a:rPr lang="fr-CA" sz="2800" b="1" smtClean="0">
                <a:latin typeface="Arial" charset="0"/>
              </a:rPr>
              <a:t>Merci aux responsables des divers dossiers qui nous ont permis des réussites importantes</a:t>
            </a:r>
          </a:p>
          <a:p>
            <a:pPr eaLnBrk="1" hangingPunct="1">
              <a:buFont typeface="Wingdings 2" pitchFamily="18" charset="2"/>
              <a:buNone/>
            </a:pPr>
            <a:endParaRPr lang="fr-CA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REMERCIEMENTS</a:t>
            </a:r>
            <a:endParaRPr lang="fr-FR" sz="6000" b="1" smtClean="0">
              <a:solidFill>
                <a:srgbClr val="04617B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56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Merci aux membres du Conseil d’administration pour leurs engagements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Merci aux généreux commanditaires qui nous ont épaulé tout au long de l’année</a:t>
            </a:r>
          </a:p>
          <a:p>
            <a:pPr eaLnBrk="1" hangingPunct="1">
              <a:lnSpc>
                <a:spcPct val="90000"/>
              </a:lnSpc>
            </a:pPr>
            <a:endParaRPr lang="fr-CA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b="1" smtClean="0">
                <a:latin typeface="Arial" charset="0"/>
              </a:rPr>
              <a:t>Et à vous, chèr(e)s membres, de votre intérêt envers VOTRE ASSOCIATION ACADIENNE !</a:t>
            </a:r>
            <a:endParaRPr lang="fr-FR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Vision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r>
              <a:rPr lang="fr-FR" sz="3200" smtClean="0">
                <a:latin typeface="Arial Black" pitchFamily="34" charset="0"/>
              </a:rPr>
              <a:t>L’AARCN vise à jouer un rôle de rassembleur pour les Acadiens et Acadiennes de la région de la capitale nationale en favorisant le rayonnement de la communauté et de la culture acadienne</a:t>
            </a:r>
            <a:endParaRPr lang="en-US" sz="3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smtClean="0">
                <a:solidFill>
                  <a:srgbClr val="04617B"/>
                </a:solidFill>
              </a:rPr>
              <a:t>L’AARCN DE DEMAIN</a:t>
            </a:r>
            <a:endParaRPr lang="en-US" sz="6000" b="1" smtClean="0">
              <a:solidFill>
                <a:srgbClr val="04617B"/>
              </a:solidFill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mtClean="0"/>
          </a:p>
          <a:p>
            <a:r>
              <a:rPr lang="fr-CA" sz="2800" b="1" smtClean="0">
                <a:latin typeface="Arial" charset="0"/>
              </a:rPr>
              <a:t>Les possibilités sont nombreuses pour l’Association acadienne de la région de la capitale nationale.  Il y a, paraît-il, plusieurs dizaines de milliers d’acadiens et d’acadiennes dans la région.</a:t>
            </a:r>
          </a:p>
          <a:p>
            <a:endParaRPr lang="fr-CA" sz="2800" b="1" smtClean="0">
              <a:latin typeface="Arial" charset="0"/>
            </a:endParaRPr>
          </a:p>
          <a:p>
            <a:r>
              <a:rPr lang="fr-CA" sz="2800" b="1" smtClean="0">
                <a:latin typeface="Arial" charset="0"/>
              </a:rPr>
              <a:t>Impliquez-vous auprès de l’AARCN !</a:t>
            </a:r>
          </a:p>
          <a:p>
            <a:endParaRPr lang="en-US" sz="28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AARCN Logo with text on the 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7391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6000" b="1" smtClean="0">
                <a:solidFill>
                  <a:srgbClr val="04617B"/>
                </a:solidFill>
              </a:rPr>
              <a:t>Objectifs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mtClean="0">
                <a:latin typeface="Arial Black" pitchFamily="34" charset="0"/>
              </a:rPr>
              <a:t>Promouvoir la fraternité acadienne au sein de la région de la capitale nationale</a:t>
            </a:r>
          </a:p>
          <a:p>
            <a:pPr eaLnBrk="1" hangingPunct="1">
              <a:lnSpc>
                <a:spcPct val="90000"/>
              </a:lnSpc>
            </a:pPr>
            <a:endParaRPr lang="fr-CA" smtClean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mtClean="0">
                <a:latin typeface="Arial Black" pitchFamily="34" charset="0"/>
              </a:rPr>
              <a:t>Encourager le volet social au moyen d’activités socioculturelles divertissantes et représentatives de la culture acadienne</a:t>
            </a:r>
          </a:p>
          <a:p>
            <a:pPr eaLnBrk="1" hangingPunct="1">
              <a:lnSpc>
                <a:spcPct val="90000"/>
              </a:lnSpc>
            </a:pPr>
            <a:endParaRPr lang="fr-CA" smtClean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mtClean="0">
                <a:latin typeface="Arial Black" pitchFamily="34" charset="0"/>
              </a:rPr>
              <a:t>Fournir différents outils aux acadiens et acadiennes qui emménagent dans la région de la capitale ou qui y habitent, de même qu’aux acadiens et acadiennes qui planifient un retour en Acadie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705600" cy="3352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CA" sz="3200" b="1" smtClean="0">
                <a:latin typeface="Arial" charset="0"/>
              </a:rPr>
              <a:t>Président : Jean-Luc Thomas </a:t>
            </a:r>
          </a:p>
          <a:p>
            <a:pPr eaLnBrk="1" hangingPunct="1">
              <a:lnSpc>
                <a:spcPct val="70000"/>
              </a:lnSpc>
            </a:pPr>
            <a:r>
              <a:rPr lang="fr-CA" sz="3200" b="1" smtClean="0">
                <a:latin typeface="Arial" charset="0"/>
              </a:rPr>
              <a:t>Vice-président: Guillaume Danis </a:t>
            </a:r>
          </a:p>
          <a:p>
            <a:pPr eaLnBrk="1" hangingPunct="1">
              <a:lnSpc>
                <a:spcPct val="70000"/>
              </a:lnSpc>
            </a:pPr>
            <a:r>
              <a:rPr lang="fr-CA" sz="3200" b="1" smtClean="0">
                <a:latin typeface="Arial" charset="0"/>
              </a:rPr>
              <a:t>Trésorier : Parnel Dugas</a:t>
            </a:r>
          </a:p>
          <a:p>
            <a:pPr eaLnBrk="1" hangingPunct="1">
              <a:lnSpc>
                <a:spcPct val="70000"/>
              </a:lnSpc>
            </a:pPr>
            <a:r>
              <a:rPr lang="fr-CA" sz="3200" b="1" smtClean="0">
                <a:latin typeface="Arial" charset="0"/>
              </a:rPr>
              <a:t>Secrétaire : Mireille Cyr</a:t>
            </a:r>
          </a:p>
          <a:p>
            <a:pPr eaLnBrk="1" hangingPunct="1">
              <a:lnSpc>
                <a:spcPct val="70000"/>
              </a:lnSpc>
            </a:pPr>
            <a:r>
              <a:rPr lang="fr-CA" sz="3200" b="1" smtClean="0">
                <a:latin typeface="Arial" charset="0"/>
              </a:rPr>
              <a:t>Conseiller(ère)s : Caroline Lirette, Éric Cormier Stéphanie Lebreton et Katherine Haché</a:t>
            </a:r>
            <a:endParaRPr lang="fr-FR" sz="3200" b="1" smtClean="0">
              <a:latin typeface="Arial" charset="0"/>
            </a:endParaRPr>
          </a:p>
        </p:txBody>
      </p:sp>
      <p:sp>
        <p:nvSpPr>
          <p:cNvPr id="2048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6000" b="1" smtClean="0">
                <a:solidFill>
                  <a:srgbClr val="04617B"/>
                </a:solidFill>
              </a:rPr>
              <a:t>Le CA 2014-2015</a:t>
            </a:r>
            <a:endParaRPr lang="en-US" sz="6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b="1" smtClean="0"/>
              <a:t>ACTIVITÉS 2014-2015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b="1" smtClean="0">
                <a:latin typeface="Arial Black" pitchFamily="34" charset="0"/>
              </a:rPr>
              <a:t>Assemblée générale annuelle (AGA)</a:t>
            </a:r>
          </a:p>
          <a:p>
            <a:pPr lvl="1" eaLnBrk="1" hangingPunct="1"/>
            <a:r>
              <a:rPr lang="fr-CA" smtClean="0">
                <a:latin typeface="Arial" charset="0"/>
              </a:rPr>
              <a:t>Le jeudi 20 février 2014</a:t>
            </a:r>
          </a:p>
          <a:p>
            <a:pPr lvl="1" eaLnBrk="1" hangingPunct="1"/>
            <a:r>
              <a:rPr lang="fr-CA" smtClean="0">
                <a:latin typeface="Arial" charset="0"/>
              </a:rPr>
              <a:t>20 participants </a:t>
            </a:r>
          </a:p>
          <a:p>
            <a:pPr lvl="1" eaLnBrk="1" hangingPunct="1"/>
            <a:r>
              <a:rPr lang="fr-CA" smtClean="0">
                <a:latin typeface="Arial" charset="0"/>
              </a:rPr>
              <a:t>2 postes vacants</a:t>
            </a:r>
          </a:p>
          <a:p>
            <a:pPr lvl="1" eaLnBrk="1" hangingPunct="1"/>
            <a:endParaRPr lang="fr-CA" smtClean="0">
              <a:latin typeface="Arial" charset="0"/>
            </a:endParaRPr>
          </a:p>
          <a:p>
            <a:pPr eaLnBrk="1" hangingPunct="1"/>
            <a:r>
              <a:rPr lang="fr-CA" b="1" smtClean="0">
                <a:latin typeface="Arial Black" pitchFamily="34" charset="0"/>
              </a:rPr>
              <a:t>Cabane à sucre – Domaine de L’Ange Gardien</a:t>
            </a:r>
          </a:p>
          <a:p>
            <a:pPr lvl="1" eaLnBrk="1" hangingPunct="1"/>
            <a:r>
              <a:rPr lang="fr-CA" smtClean="0">
                <a:latin typeface="Arial" charset="0"/>
              </a:rPr>
              <a:t>Le dimanche 23 mars 2014</a:t>
            </a:r>
          </a:p>
          <a:p>
            <a:pPr lvl="1" eaLnBrk="1" hangingPunct="1"/>
            <a:r>
              <a:rPr lang="fr-CA" smtClean="0">
                <a:latin typeface="Arial" charset="0"/>
              </a:rPr>
              <a:t>81 participants</a:t>
            </a:r>
          </a:p>
          <a:p>
            <a:pPr lvl="1" eaLnBrk="1" hangingPunct="1"/>
            <a:r>
              <a:rPr lang="fr-CA" smtClean="0">
                <a:latin typeface="Arial" charset="0"/>
              </a:rPr>
              <a:t>Plusieurs familles</a:t>
            </a:r>
          </a:p>
          <a:p>
            <a:pPr lvl="1" eaLnBrk="1" hangingPunct="1"/>
            <a:endParaRPr lang="fr-CA" smtClean="0">
              <a:latin typeface="Arial" charset="0"/>
            </a:endParaRPr>
          </a:p>
        </p:txBody>
      </p:sp>
      <p:pic>
        <p:nvPicPr>
          <p:cNvPr id="22531" name="Picture 4" descr="ANGE GARDIE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910138"/>
            <a:ext cx="25225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2014-2015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5838"/>
            <a:ext cx="8867775" cy="4652962"/>
          </a:xfrm>
        </p:spPr>
        <p:txBody>
          <a:bodyPr/>
          <a:lstStyle/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fr-CA" sz="2200" b="1" smtClean="0"/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fr-FR" b="1" smtClean="0">
                <a:latin typeface="Arial Black" pitchFamily="34" charset="0"/>
              </a:rPr>
              <a:t>6 à 8 au Grace O’Malley (Ottawa)</a:t>
            </a:r>
          </a:p>
          <a:p>
            <a:pPr marL="1143000" lvl="2" indent="-228600" eaLnBrk="1" hangingPunct="1"/>
            <a:r>
              <a:rPr lang="fr-FR" sz="2400" b="1" smtClean="0">
                <a:latin typeface="Arial" charset="0"/>
              </a:rPr>
              <a:t>Le 10 avril 2014</a:t>
            </a:r>
          </a:p>
          <a:p>
            <a:pPr marL="1143000" lvl="2" indent="-228600" eaLnBrk="1" hangingPunct="1"/>
            <a:r>
              <a:rPr lang="fr-FR" sz="2400" b="1" smtClean="0">
                <a:latin typeface="Arial" charset="0"/>
              </a:rPr>
              <a:t>20 participants</a:t>
            </a:r>
          </a:p>
          <a:p>
            <a:pPr marL="1143000" lvl="2" indent="-228600" eaLnBrk="1" hangingPunct="1"/>
            <a:endParaRPr lang="fr-FR" sz="2400" b="1" smtClean="0">
              <a:latin typeface="Arial" charset="0"/>
            </a:endParaRPr>
          </a:p>
          <a:p>
            <a:pPr marL="273050" lvl="1" indent="-273050" eaLnBrk="1" hangingPunct="1"/>
            <a:r>
              <a:rPr lang="fr-FR" b="1" smtClean="0">
                <a:latin typeface="Arial Black" pitchFamily="34" charset="0"/>
              </a:rPr>
              <a:t>6 à 8 au Bar sportif le Forum (Pointe Gatineau)</a:t>
            </a:r>
          </a:p>
          <a:p>
            <a:pPr lvl="3" eaLnBrk="1" hangingPunct="1"/>
            <a:r>
              <a:rPr lang="fr-FR" sz="2400" b="1" smtClean="0">
                <a:latin typeface="Arial" charset="0"/>
              </a:rPr>
              <a:t>Le 22 mai 2014</a:t>
            </a:r>
          </a:p>
          <a:p>
            <a:pPr lvl="3" eaLnBrk="1" hangingPunct="1"/>
            <a:r>
              <a:rPr lang="fr-FR" sz="2400" b="1" smtClean="0">
                <a:latin typeface="Arial" charset="0"/>
              </a:rPr>
              <a:t>15 participants</a:t>
            </a:r>
          </a:p>
          <a:p>
            <a:pPr lvl="3" eaLnBrk="1" hangingPunct="1"/>
            <a:endParaRPr lang="fr-FR" sz="2400" b="1" smtClean="0">
              <a:latin typeface="Arial" charset="0"/>
            </a:endParaRPr>
          </a:p>
          <a:p>
            <a:pPr marL="273050" lvl="1" indent="-273050" eaLnBrk="1" hangingPunct="1"/>
            <a:r>
              <a:rPr lang="fr-CA" b="1" smtClean="0">
                <a:latin typeface="Arial" charset="0"/>
              </a:rPr>
              <a:t> </a:t>
            </a:r>
            <a:r>
              <a:rPr lang="fr-CA" b="1" smtClean="0">
                <a:latin typeface="Arial Black" pitchFamily="34" charset="0"/>
              </a:rPr>
              <a:t>5 à 7 au 3 Brasseurs (Ottawa)</a:t>
            </a:r>
          </a:p>
          <a:p>
            <a:pPr lvl="3" eaLnBrk="1" hangingPunct="1"/>
            <a:r>
              <a:rPr lang="fr-CA" sz="2400" b="1" smtClean="0">
                <a:latin typeface="Arial" charset="0"/>
              </a:rPr>
              <a:t>Le 17 juillet 2014</a:t>
            </a:r>
          </a:p>
          <a:p>
            <a:pPr lvl="3" eaLnBrk="1" hangingPunct="1"/>
            <a:r>
              <a:rPr lang="fr-CA" sz="2400" b="1" smtClean="0">
                <a:latin typeface="Arial" charset="0"/>
              </a:rPr>
              <a:t>15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fr-CA" sz="6000" b="1" smtClean="0">
                <a:solidFill>
                  <a:srgbClr val="04617B"/>
                </a:solidFill>
              </a:rPr>
              <a:t>ACTIVITÉS 2014-2015</a:t>
            </a:r>
            <a:endParaRPr lang="en-US" sz="6000" b="1" smtClean="0">
              <a:solidFill>
                <a:srgbClr val="04617B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endParaRPr lang="fr-CA" sz="2200" smtClean="0">
              <a:latin typeface="Arial" charset="0"/>
            </a:endParaRPr>
          </a:p>
          <a:p>
            <a:pPr lvl="1" eaLnBrk="1" hangingPunct="1"/>
            <a:r>
              <a:rPr lang="fr-CA" sz="2800" b="1" smtClean="0">
                <a:latin typeface="Arial Black" pitchFamily="34" charset="0"/>
              </a:rPr>
              <a:t>5 à 7 au Fox &amp; Feather (Ottawa)</a:t>
            </a:r>
          </a:p>
          <a:p>
            <a:pPr lvl="3" eaLnBrk="1" hangingPunct="1"/>
            <a:r>
              <a:rPr lang="fr-CA" sz="2800" b="1" smtClean="0">
                <a:latin typeface="Arial" charset="0"/>
              </a:rPr>
              <a:t>Le 19 septembre 2014</a:t>
            </a:r>
          </a:p>
          <a:p>
            <a:pPr lvl="3" eaLnBrk="1" hangingPunct="1"/>
            <a:r>
              <a:rPr lang="fr-CA" sz="2800" b="1" smtClean="0">
                <a:latin typeface="Arial" charset="0"/>
              </a:rPr>
              <a:t>15 participants</a:t>
            </a:r>
          </a:p>
          <a:p>
            <a:pPr lvl="3" eaLnBrk="1" hangingPunct="1"/>
            <a:endParaRPr lang="fr-CA" sz="2800" b="1" smtClean="0">
              <a:latin typeface="Arial" charset="0"/>
            </a:endParaRPr>
          </a:p>
          <a:p>
            <a:pPr lvl="1" eaLnBrk="1" hangingPunct="1"/>
            <a:r>
              <a:rPr lang="fr-CA" sz="2800" b="1" smtClean="0">
                <a:latin typeface="Arial Black" pitchFamily="34" charset="0"/>
              </a:rPr>
              <a:t>5 à 7 au BDT (Gatineau)</a:t>
            </a:r>
          </a:p>
          <a:p>
            <a:pPr lvl="3" eaLnBrk="1" hangingPunct="1"/>
            <a:r>
              <a:rPr lang="fr-CA" sz="2800" b="1" smtClean="0">
                <a:latin typeface="Arial" charset="0"/>
              </a:rPr>
              <a:t>Le 23 octobre 2014</a:t>
            </a:r>
          </a:p>
          <a:p>
            <a:pPr lvl="3" eaLnBrk="1" hangingPunct="1"/>
            <a:r>
              <a:rPr lang="fr-CA" sz="2800" b="1" smtClean="0">
                <a:latin typeface="Arial" charset="0"/>
              </a:rPr>
              <a:t>20 participants</a:t>
            </a:r>
          </a:p>
          <a:p>
            <a:endParaRPr lang="fr-CA" sz="2800" smtClean="0">
              <a:latin typeface="Arial" charset="0"/>
            </a:endParaRPr>
          </a:p>
          <a:p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D:\Profiles\r58284\Desktop\lobs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38" y="4984750"/>
            <a:ext cx="15160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6000" b="1" smtClean="0">
                <a:solidFill>
                  <a:srgbClr val="04617B"/>
                </a:solidFill>
              </a:rPr>
              <a:t>ACTIVITÉS 2014-2015</a:t>
            </a:r>
            <a:endParaRPr lang="en-CA" sz="6000" b="1" smtClean="0">
              <a:solidFill>
                <a:srgbClr val="04617B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867775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smtClean="0">
                <a:latin typeface="Arial Black" pitchFamily="34" charset="0"/>
              </a:rPr>
              <a:t>9</a:t>
            </a:r>
            <a:r>
              <a:rPr lang="fr-FR" b="1" baseline="30000" smtClean="0">
                <a:latin typeface="Arial Black" pitchFamily="34" charset="0"/>
              </a:rPr>
              <a:t>e</a:t>
            </a:r>
            <a:r>
              <a:rPr lang="fr-FR" b="1" smtClean="0">
                <a:latin typeface="Arial Black" pitchFamily="34" charset="0"/>
              </a:rPr>
              <a:t> Souper au homard de l’AARCN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Le samedi 7 juin 2014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Palais des congrès de Gatineau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191 participants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Plus de 20 bénévoles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Résultat participatif et financier en baisse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Absence d’anciens commanditaires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Investissement dans spectacle des artistes du Pays de la Sagouine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Minute de silence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600" b="1" smtClean="0">
                <a:latin typeface="Arial" charset="0"/>
              </a:rPr>
              <a:t>Télé Radio-Canada</a:t>
            </a:r>
          </a:p>
        </p:txBody>
      </p:sp>
      <p:pic>
        <p:nvPicPr>
          <p:cNvPr id="26628" name="Picture 8" descr="PD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524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1887</TotalTime>
  <Words>772</Words>
  <Application>Microsoft Office PowerPoint</Application>
  <PresentationFormat>On-screen Show (4:3)</PresentationFormat>
  <Paragraphs>159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Arial Black</vt:lpstr>
      <vt:lpstr>Flow</vt:lpstr>
      <vt:lpstr>Flow</vt:lpstr>
      <vt:lpstr>Flow</vt:lpstr>
      <vt:lpstr>Flow</vt:lpstr>
      <vt:lpstr>Flow</vt:lpstr>
      <vt:lpstr>Slide 1</vt:lpstr>
      <vt:lpstr>Slide 2</vt:lpstr>
      <vt:lpstr>Vision</vt:lpstr>
      <vt:lpstr>Objectifs</vt:lpstr>
      <vt:lpstr>Le CA 2014-2015</vt:lpstr>
      <vt:lpstr>ACTIVITÉS 2014-2015</vt:lpstr>
      <vt:lpstr>ACTIVITÉS 2014-2015</vt:lpstr>
      <vt:lpstr>ACTIVITÉS 2014-2015</vt:lpstr>
      <vt:lpstr>ACTIVITÉS 2014-2015</vt:lpstr>
      <vt:lpstr>9e SOUPER AU HOMARD</vt:lpstr>
      <vt:lpstr>9e SOUPER AU HOMARD</vt:lpstr>
      <vt:lpstr>ACTIVITÉS 2014-2015</vt:lpstr>
      <vt:lpstr>FÊTE NATIONALE DE L’ACADIE</vt:lpstr>
      <vt:lpstr>FÊTE NATIONALE DE L’ACADIE</vt:lpstr>
      <vt:lpstr>FÊTE NATIONALE DE L’ACADIE</vt:lpstr>
      <vt:lpstr>Slide 16</vt:lpstr>
      <vt:lpstr>ACTIVITÉS 2014-2015</vt:lpstr>
      <vt:lpstr>ACTIVITÉS 2014-2015</vt:lpstr>
      <vt:lpstr>BOURSE D’ÉTUDE</vt:lpstr>
      <vt:lpstr>MEMBRIÉTÉ 2014-2015</vt:lpstr>
      <vt:lpstr>NOUVELLE LOIS FÉDÉRALES</vt:lpstr>
      <vt:lpstr>LES DOSSIERS</vt:lpstr>
      <vt:lpstr>LES DOSSIERS</vt:lpstr>
      <vt:lpstr>LES DOSSIERS</vt:lpstr>
      <vt:lpstr>Slide 25</vt:lpstr>
      <vt:lpstr>ACTIVITÉS À VENIR…</vt:lpstr>
      <vt:lpstr>10e SOUPER AU HOMARD</vt:lpstr>
      <vt:lpstr>REMERCIEMENTS</vt:lpstr>
      <vt:lpstr>REMERCIEMENTS</vt:lpstr>
      <vt:lpstr>L’AARCN DE DEMAIN</vt:lpstr>
      <vt:lpstr>Slide 31</vt:lpstr>
    </vt:vector>
  </TitlesOfParts>
  <Company>Freescale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du président</dc:title>
  <dc:creator>User</dc:creator>
  <cp:lastModifiedBy>User</cp:lastModifiedBy>
  <cp:revision>74</cp:revision>
  <dcterms:created xsi:type="dcterms:W3CDTF">2012-02-09T03:27:22Z</dcterms:created>
  <dcterms:modified xsi:type="dcterms:W3CDTF">2015-02-18T02:17:28Z</dcterms:modified>
</cp:coreProperties>
</file>