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9" r:id="rId4"/>
    <p:sldId id="260" r:id="rId5"/>
    <p:sldId id="291" r:id="rId6"/>
    <p:sldId id="290" r:id="rId7"/>
    <p:sldId id="303" r:id="rId8"/>
    <p:sldId id="263" r:id="rId9"/>
    <p:sldId id="309" r:id="rId10"/>
    <p:sldId id="295" r:id="rId11"/>
    <p:sldId id="304" r:id="rId12"/>
    <p:sldId id="294" r:id="rId13"/>
    <p:sldId id="296" r:id="rId14"/>
    <p:sldId id="298" r:id="rId15"/>
    <p:sldId id="299" r:id="rId16"/>
    <p:sldId id="302" r:id="rId17"/>
    <p:sldId id="281" r:id="rId18"/>
    <p:sldId id="282" r:id="rId19"/>
    <p:sldId id="284" r:id="rId20"/>
    <p:sldId id="286" r:id="rId21"/>
    <p:sldId id="287" r:id="rId22"/>
    <p:sldId id="288" r:id="rId23"/>
    <p:sldId id="28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70" autoAdjust="0"/>
  </p:normalViewPr>
  <p:slideViewPr>
    <p:cSldViewPr>
      <p:cViewPr>
        <p:scale>
          <a:sx n="80" d="100"/>
          <a:sy n="80" d="100"/>
        </p:scale>
        <p:origin x="-7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756280-8015-440D-8ACC-591F0B8E03E2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2E00D2-14FC-4845-ADC4-FEB28F9DF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4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ACE0F6-A9B9-44ED-A4FB-389B14643950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D45298-75C5-4EC1-AF0F-AFAB5C4DE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71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FAE02B-BFC7-46B4-A532-421C85A5FA1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8F968-B60A-4F4C-BB46-297B28E298E5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AF0C1-91CA-46AC-97FF-845B22013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321BF-2F29-4906-B3B6-007A3EA5CDAF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38053-724C-4A5D-933B-F58D6AD27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7F04E-FEB6-4376-BC3F-95CF10023CF6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EBC1B-1B65-497A-94AC-6E7719341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25F9C-2BD7-4BF0-BE9D-EF634F4FEC3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6DB43-C46B-4E54-8CAA-9359FBACB56E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E801D-FF70-469D-8485-EF9FAAB0C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A23D5-F919-44ED-A529-F4D1C98EBFC1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405E1-2C18-4D7F-8546-6D533BDB8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01359-77B1-4033-A335-AB280DC58FE4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66D4B-4087-4ACC-83D8-2E9A8BBD5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575CA-DB5C-41CD-A4F5-21713DF0E9BD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01B10-7B95-419F-BD6D-DC833FC03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B948-ADEA-450E-9052-F8506ED22EEB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CADFA-F2A8-4933-A2CD-8D9639D6D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29E3E-0047-4A1E-A496-9A8A33E3CB68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7FB2-943B-4E97-93AF-67928266C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BA302-3A1C-4D2A-9547-1F87E53676C7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19FF9-673E-4A5A-8E22-FBF4A9B97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BEC44-F8A3-4E11-A96B-BA2F959D3FAC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99EA8-E67D-457D-8A59-FAA2A7449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FEA051-3EA7-48F9-96BD-15703D374235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CF80A7-8E2E-4493-AF57-414BC9FF2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1034" name="Picture 13" descr="AARCN Logo with text on the right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162800" y="6375400"/>
            <a:ext cx="1905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75" r:id="rId9"/>
    <p:sldLayoutId id="2147483666" r:id="rId10"/>
    <p:sldLayoutId id="2147483665" r:id="rId11"/>
    <p:sldLayoutId id="21474836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Rapport du </a:t>
            </a:r>
            <a:r>
              <a:rPr lang="en-US" dirty="0" err="1" smtClean="0"/>
              <a:t>président</a:t>
            </a:r>
            <a:endParaRPr lang="en-US" dirty="0"/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2257425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en-US" sz="2400" smtClean="0"/>
              <a:t>Assemblée générale annuelle (AGA) 2013</a:t>
            </a:r>
          </a:p>
          <a:p>
            <a:pPr marR="0" eaLnBrk="1" hangingPunct="1">
              <a:lnSpc>
                <a:spcPct val="80000"/>
              </a:lnSpc>
            </a:pPr>
            <a:r>
              <a:rPr lang="en-US" sz="2400" smtClean="0"/>
              <a:t>Le jeudi 20 février 2013</a:t>
            </a:r>
          </a:p>
          <a:p>
            <a:pPr marR="0" eaLnBrk="1" hangingPunct="1">
              <a:lnSpc>
                <a:spcPct val="80000"/>
              </a:lnSpc>
            </a:pPr>
            <a:endParaRPr lang="en-US" sz="2400" smtClean="0"/>
          </a:p>
          <a:p>
            <a:pPr marR="0" eaLnBrk="1" hangingPunct="1">
              <a:lnSpc>
                <a:spcPct val="80000"/>
              </a:lnSpc>
            </a:pPr>
            <a:endParaRPr lang="en-US" sz="2400" smtClean="0"/>
          </a:p>
          <a:p>
            <a:pPr marR="0" eaLnBrk="1" hangingPunct="1">
              <a:lnSpc>
                <a:spcPct val="80000"/>
              </a:lnSpc>
            </a:pPr>
            <a:r>
              <a:rPr lang="en-US" sz="2200" b="1" smtClean="0"/>
              <a:t>Jean-Luc Thomas</a:t>
            </a:r>
          </a:p>
          <a:p>
            <a:pPr marR="0" eaLnBrk="1" hangingPunct="1">
              <a:lnSpc>
                <a:spcPct val="80000"/>
              </a:lnSpc>
            </a:pPr>
            <a:r>
              <a:rPr lang="en-US" sz="2200" smtClean="0"/>
              <a:t>Président</a:t>
            </a:r>
          </a:p>
          <a:p>
            <a:pPr marR="0" eaLnBrk="1" hangingPunct="1">
              <a:lnSpc>
                <a:spcPct val="80000"/>
              </a:lnSpc>
            </a:pPr>
            <a:endParaRPr lang="en-US" sz="2400" smtClean="0"/>
          </a:p>
          <a:p>
            <a:pPr marR="0" eaLnBrk="1" hangingPunct="1">
              <a:lnSpc>
                <a:spcPct val="80000"/>
              </a:lnSpc>
            </a:pPr>
            <a:endParaRPr lang="en-US" sz="2400" smtClean="0"/>
          </a:p>
        </p:txBody>
      </p:sp>
      <p:pic>
        <p:nvPicPr>
          <p:cNvPr id="16388" name="Picture 5" descr="AARCN Logo with text on the r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6119813"/>
            <a:ext cx="2743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0" y="6019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ACTIVITÉS 2013-2014</a:t>
            </a:r>
            <a:endParaRPr lang="en-CA" smtClean="0">
              <a:solidFill>
                <a:srgbClr val="04617B"/>
              </a:solidFill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8867775" cy="4997450"/>
          </a:xfrm>
        </p:spPr>
        <p:txBody>
          <a:bodyPr/>
          <a:lstStyle/>
          <a:p>
            <a:pPr marL="273050" lvl="1" indent="-273050" eaLnBrk="1" hangingPunct="1"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fr-CA" sz="2000" b="1" smtClean="0"/>
          </a:p>
          <a:p>
            <a:pPr marL="273050" lvl="1" indent="-273050" eaLnBrk="1" hangingPunct="1">
              <a:buClr>
                <a:srgbClr val="0BD0D9"/>
              </a:buClr>
              <a:buSzPct val="95000"/>
            </a:pPr>
            <a:r>
              <a:rPr lang="fr-FR" sz="2000" smtClean="0"/>
              <a:t>6 à 8 au Resto Biostro Rumeur (Gatineau)</a:t>
            </a:r>
          </a:p>
          <a:p>
            <a:pPr marL="1143000" lvl="2" indent="-228600" eaLnBrk="1" hangingPunct="1"/>
            <a:r>
              <a:rPr lang="fr-FR" sz="1800" smtClean="0"/>
              <a:t>Le 25 avril 2013</a:t>
            </a:r>
          </a:p>
          <a:p>
            <a:pPr marL="1143000" lvl="2" indent="-228600" eaLnBrk="1" hangingPunct="1"/>
            <a:r>
              <a:rPr lang="fr-FR" sz="1800" smtClean="0"/>
              <a:t>20 participants</a:t>
            </a:r>
          </a:p>
          <a:p>
            <a:pPr marL="273050" lvl="1" indent="-273050" eaLnBrk="1" hangingPunct="1"/>
            <a:r>
              <a:rPr lang="fr-FR" sz="2000" smtClean="0"/>
              <a:t>6 à 8 au Bar sportif le Forum (Pointe Gatineau)</a:t>
            </a:r>
          </a:p>
          <a:p>
            <a:pPr lvl="3" eaLnBrk="1" hangingPunct="1"/>
            <a:r>
              <a:rPr lang="fr-FR" sz="1800" smtClean="0"/>
              <a:t>Le 18 juillet 2013</a:t>
            </a:r>
          </a:p>
          <a:p>
            <a:pPr lvl="3" eaLnBrk="1" hangingPunct="1"/>
            <a:r>
              <a:rPr lang="fr-FR" sz="1800" smtClean="0"/>
              <a:t>20 participants</a:t>
            </a:r>
          </a:p>
          <a:p>
            <a:pPr marL="273050" lvl="1" indent="-273050" eaLnBrk="1" hangingPunct="1"/>
            <a:r>
              <a:rPr lang="fr-CA" sz="2000" smtClean="0"/>
              <a:t>6 à 8 au Barley Mow (Orléans)</a:t>
            </a:r>
          </a:p>
          <a:p>
            <a:pPr lvl="3" eaLnBrk="1" hangingPunct="1"/>
            <a:r>
              <a:rPr lang="fr-CA" sz="1800" smtClean="0"/>
              <a:t>Le 28 novembre 2013</a:t>
            </a:r>
          </a:p>
          <a:p>
            <a:pPr lvl="3" eaLnBrk="1" hangingPunct="1"/>
            <a:r>
              <a:rPr lang="fr-CA" sz="1800" smtClean="0"/>
              <a:t>10 participants</a:t>
            </a:r>
          </a:p>
          <a:p>
            <a:pPr marL="273050" lvl="1" indent="-273050" eaLnBrk="1" hangingPunct="1"/>
            <a:r>
              <a:rPr lang="fr-CA" sz="2000" smtClean="0"/>
              <a:t>6 à 8 au MacLaren’s (Ottawa)</a:t>
            </a:r>
          </a:p>
          <a:p>
            <a:pPr lvl="3" eaLnBrk="1" hangingPunct="1"/>
            <a:r>
              <a:rPr lang="fr-CA" sz="1800" smtClean="0"/>
              <a:t>Le 3 octobre 2013</a:t>
            </a:r>
          </a:p>
          <a:p>
            <a:pPr lvl="3" eaLnBrk="1" hangingPunct="1"/>
            <a:r>
              <a:rPr lang="fr-CA" sz="1800" smtClean="0"/>
              <a:t>10 participants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ACTIVITÉS 2013-2014</a:t>
            </a:r>
            <a:endParaRPr lang="en-CA" smtClean="0">
              <a:solidFill>
                <a:srgbClr val="04617B"/>
              </a:solidFill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8867775" cy="499745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fr-CA" sz="2000" smtClean="0"/>
          </a:p>
          <a:p>
            <a:pPr eaLnBrk="1" hangingPunct="1">
              <a:lnSpc>
                <a:spcPct val="70000"/>
              </a:lnSpc>
            </a:pPr>
            <a:endParaRPr lang="fr-CA" sz="2000" smtClean="0"/>
          </a:p>
          <a:p>
            <a:pPr eaLnBrk="1" hangingPunct="1">
              <a:lnSpc>
                <a:spcPct val="70000"/>
              </a:lnSpc>
            </a:pPr>
            <a:r>
              <a:rPr lang="fr-FR" sz="2800" smtClean="0"/>
              <a:t>Activité plein air au Parc Strathcona (Ottawa)</a:t>
            </a:r>
          </a:p>
          <a:p>
            <a:pPr eaLnBrk="1" hangingPunct="1">
              <a:lnSpc>
                <a:spcPct val="70000"/>
              </a:lnSpc>
            </a:pPr>
            <a:endParaRPr lang="fr-FR" sz="2800" smtClean="0"/>
          </a:p>
          <a:p>
            <a:pPr marL="1143000" lvl="2" indent="-228600" eaLnBrk="1" hangingPunct="1">
              <a:lnSpc>
                <a:spcPct val="70000"/>
              </a:lnSpc>
            </a:pPr>
            <a:r>
              <a:rPr lang="fr-FR" sz="2300" smtClean="0"/>
              <a:t>Le 7 septembre 2013</a:t>
            </a:r>
          </a:p>
          <a:p>
            <a:pPr eaLnBrk="1" hangingPunct="1">
              <a:lnSpc>
                <a:spcPct val="70000"/>
              </a:lnSpc>
              <a:buFont typeface="Wingdings 2" pitchFamily="18" charset="2"/>
              <a:buNone/>
            </a:pPr>
            <a:endParaRPr lang="fr-FR" sz="2800" smtClean="0"/>
          </a:p>
          <a:p>
            <a:pPr marL="1143000" lvl="2" indent="-228600" eaLnBrk="1" hangingPunct="1">
              <a:lnSpc>
                <a:spcPct val="70000"/>
              </a:lnSpc>
            </a:pPr>
            <a:r>
              <a:rPr lang="fr-FR" sz="2300" smtClean="0"/>
              <a:t>Faible participation</a:t>
            </a:r>
          </a:p>
          <a:p>
            <a:pPr marL="1143000" lvl="2" indent="-228600" eaLnBrk="1" hangingPunct="1">
              <a:lnSpc>
                <a:spcPct val="70000"/>
              </a:lnSpc>
              <a:buFont typeface="Wingdings 2" pitchFamily="18" charset="2"/>
              <a:buNone/>
            </a:pPr>
            <a:endParaRPr lang="fr-FR" sz="2200" smtClean="0"/>
          </a:p>
          <a:p>
            <a:pPr marL="1143000" lvl="2" indent="-228600" eaLnBrk="1" hangingPunct="1">
              <a:lnSpc>
                <a:spcPct val="70000"/>
              </a:lnSpc>
              <a:buFont typeface="Wingdings 2" pitchFamily="18" charset="2"/>
              <a:buNone/>
            </a:pPr>
            <a:endParaRPr lang="fr-FR" sz="1900" smtClean="0"/>
          </a:p>
          <a:p>
            <a:pPr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fr-CA" sz="2400" smtClean="0"/>
              <a:t/>
            </a:r>
            <a:br>
              <a:rPr lang="fr-CA" sz="2400" smtClean="0"/>
            </a:br>
            <a:endParaRPr lang="fr-CA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ACTIVITÉS 2013-2014</a:t>
            </a:r>
            <a:endParaRPr lang="en-CA" smtClean="0">
              <a:solidFill>
                <a:srgbClr val="04617B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8867775" cy="4997450"/>
          </a:xfrm>
        </p:spPr>
        <p:txBody>
          <a:bodyPr/>
          <a:lstStyle/>
          <a:p>
            <a:pPr eaLnBrk="1" hangingPunct="1"/>
            <a:r>
              <a:rPr lang="fr-FR" sz="2800" b="1" smtClean="0"/>
              <a:t>8</a:t>
            </a:r>
            <a:r>
              <a:rPr lang="fr-FR" sz="2800" b="1" baseline="30000" smtClean="0"/>
              <a:t>e</a:t>
            </a:r>
            <a:r>
              <a:rPr lang="fr-FR" sz="2800" b="1" smtClean="0"/>
              <a:t> Souper au homard de l’AARCN</a:t>
            </a:r>
          </a:p>
          <a:p>
            <a:pPr lvl="1" eaLnBrk="1" hangingPunct="1"/>
            <a:r>
              <a:rPr lang="fr-FR" smtClean="0"/>
              <a:t>Le samedi 1</a:t>
            </a:r>
            <a:r>
              <a:rPr lang="fr-FR" baseline="30000" smtClean="0"/>
              <a:t>er</a:t>
            </a:r>
            <a:r>
              <a:rPr lang="fr-FR" smtClean="0"/>
              <a:t> juin 2013</a:t>
            </a:r>
          </a:p>
          <a:p>
            <a:pPr lvl="1" eaLnBrk="1" hangingPunct="1"/>
            <a:r>
              <a:rPr lang="fr-FR" smtClean="0"/>
              <a:t>Palais des congrès de Gatineau</a:t>
            </a:r>
          </a:p>
          <a:p>
            <a:pPr lvl="1" eaLnBrk="1" hangingPunct="1"/>
            <a:r>
              <a:rPr lang="fr-FR" smtClean="0"/>
              <a:t>226 participants</a:t>
            </a:r>
          </a:p>
          <a:p>
            <a:pPr lvl="1" eaLnBrk="1" hangingPunct="1"/>
            <a:r>
              <a:rPr lang="fr-FR" smtClean="0"/>
              <a:t>Près de 30 bénévoles</a:t>
            </a:r>
          </a:p>
          <a:p>
            <a:pPr lvl="1" eaLnBrk="1" hangingPunct="1"/>
            <a:r>
              <a:rPr lang="fr-FR" smtClean="0"/>
              <a:t>Très bon résultat participatif et financier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D:\Profiles\r58284\Desktop\photo_528655_res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903288"/>
            <a:ext cx="32004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 smtClean="0">
                <a:solidFill>
                  <a:srgbClr val="04617B"/>
                </a:solidFill>
              </a:rPr>
              <a:t>ACTIVITÉS 2013-2014</a:t>
            </a:r>
            <a:endParaRPr lang="en-CA" dirty="0" smtClean="0">
              <a:solidFill>
                <a:srgbClr val="04617B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8867775" cy="4997450"/>
          </a:xfrm>
        </p:spPr>
        <p:txBody>
          <a:bodyPr/>
          <a:lstStyle/>
          <a:p>
            <a:pPr eaLnBrk="1" hangingPunct="1"/>
            <a:r>
              <a:rPr lang="fr-FR" b="1" dirty="0" smtClean="0"/>
              <a:t>Festival Franco-ontarien (FFO)</a:t>
            </a:r>
          </a:p>
          <a:p>
            <a:pPr lvl="1" eaLnBrk="1" hangingPunct="1"/>
            <a:r>
              <a:rPr lang="fr-FR" dirty="0" smtClean="0"/>
              <a:t>Du 11 au 13 juin, 2012</a:t>
            </a:r>
          </a:p>
          <a:p>
            <a:pPr lvl="1" eaLnBrk="1" hangingPunct="1"/>
            <a:r>
              <a:rPr lang="fr-FR" dirty="0" smtClean="0"/>
              <a:t>Parc Major, Ottawa</a:t>
            </a:r>
          </a:p>
          <a:p>
            <a:pPr lvl="1" eaLnBrk="1" hangingPunct="1"/>
            <a:endParaRPr lang="fr-FR" dirty="0" smtClean="0"/>
          </a:p>
          <a:p>
            <a:pPr lvl="1" eaLnBrk="1" hangingPunct="1"/>
            <a:r>
              <a:rPr lang="fr-FR" dirty="0" smtClean="0"/>
              <a:t>Partenariat avec le comité organisateur du FFO</a:t>
            </a:r>
          </a:p>
          <a:p>
            <a:pPr lvl="2" eaLnBrk="1" hangingPunct="1"/>
            <a:r>
              <a:rPr lang="fr-FR" dirty="0" smtClean="0"/>
              <a:t>Nos bénévoles vendent des billets d’entrée sur le site du festival</a:t>
            </a:r>
          </a:p>
          <a:p>
            <a:pPr lvl="2" eaLnBrk="1" hangingPunct="1"/>
            <a:r>
              <a:rPr lang="fr-FR" dirty="0" smtClean="0"/>
              <a:t>Chaque billet vendu rapporte </a:t>
            </a:r>
            <a:r>
              <a:rPr lang="fr-FR" b="1" dirty="0" smtClean="0"/>
              <a:t>$1</a:t>
            </a:r>
            <a:r>
              <a:rPr lang="fr-FR" dirty="0" smtClean="0"/>
              <a:t> à l’AARCN</a:t>
            </a:r>
          </a:p>
          <a:p>
            <a:pPr lvl="2" eaLnBrk="1" hangingPunct="1"/>
            <a:r>
              <a:rPr lang="fr-FR" dirty="0" smtClean="0"/>
              <a:t>Une soirée de bénévolat nous a rapporté plus de 600$!</a:t>
            </a:r>
          </a:p>
          <a:p>
            <a:pPr lvl="1" eaLnBrk="1" hangingPunct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ACTIVITÉS 2013-2014</a:t>
            </a:r>
            <a:endParaRPr lang="en-CA" smtClean="0">
              <a:solidFill>
                <a:srgbClr val="04617B"/>
              </a:solidFill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8867775" cy="4997450"/>
          </a:xfrm>
        </p:spPr>
        <p:txBody>
          <a:bodyPr/>
          <a:lstStyle/>
          <a:p>
            <a:pPr lvl="1" eaLnBrk="1" hangingPunct="1"/>
            <a:r>
              <a:rPr lang="fr-FR" b="1" smtClean="0"/>
              <a:t>Le 15 août: Tintamarre et soirée au Pier 21</a:t>
            </a:r>
          </a:p>
          <a:p>
            <a:pPr lvl="2" eaLnBrk="1" hangingPunct="1"/>
            <a:r>
              <a:rPr lang="fr-FR" smtClean="0"/>
              <a:t>Le 15 août 2013</a:t>
            </a:r>
          </a:p>
          <a:p>
            <a:pPr lvl="2" eaLnBrk="1" hangingPunct="1"/>
            <a:r>
              <a:rPr lang="fr-FR" smtClean="0"/>
              <a:t>Marché By et Pier 21</a:t>
            </a:r>
          </a:p>
          <a:p>
            <a:pPr lvl="1" eaLnBrk="1" hangingPunct="1"/>
            <a:r>
              <a:rPr lang="fr-FR" b="1" smtClean="0"/>
              <a:t>Tintamarre et soirée dansante</a:t>
            </a:r>
          </a:p>
          <a:p>
            <a:pPr lvl="2" eaLnBrk="1" hangingPunct="1"/>
            <a:r>
              <a:rPr lang="fr-FR" smtClean="0"/>
              <a:t>Plus de 150 participants au tintamarre</a:t>
            </a:r>
          </a:p>
          <a:p>
            <a:pPr lvl="2" eaLnBrk="1" hangingPunct="1"/>
            <a:r>
              <a:rPr lang="fr-FR" smtClean="0"/>
              <a:t>Près de 200 participants en tout au courant de la soirée.</a:t>
            </a:r>
          </a:p>
          <a:p>
            <a:pPr lvl="2" eaLnBrk="1" hangingPunct="1"/>
            <a:r>
              <a:rPr lang="fr-FR" smtClean="0"/>
              <a:t>Beaucoup de familles étaient présentes</a:t>
            </a:r>
          </a:p>
          <a:p>
            <a:pPr lvl="2" eaLnBrk="1" hangingPunct="1"/>
            <a:r>
              <a:rPr lang="fr-FR" smtClean="0"/>
              <a:t>Excellente visibilité dans le Marché By</a:t>
            </a:r>
          </a:p>
          <a:p>
            <a:pPr lvl="2" eaLnBrk="1" hangingPunct="1"/>
            <a:r>
              <a:rPr lang="fr-FR" smtClean="0"/>
              <a:t>Excellent façon de promouvoir l’Acadie à Ottawa/Gatineau</a:t>
            </a:r>
          </a:p>
          <a:p>
            <a:pPr lvl="1" eaLnBrk="1" hangingPunct="1"/>
            <a:r>
              <a:rPr lang="fr-FR" smtClean="0"/>
              <a:t>Entrevue à la radio de Radio-Canada (émission du matin)</a:t>
            </a:r>
          </a:p>
          <a:p>
            <a:pPr lvl="1" eaLnBrk="1" hangingPunct="1"/>
            <a:r>
              <a:rPr lang="fr-FR" smtClean="0"/>
              <a:t>Photo du 15 août 2012 sur page Facebook de Radio-Canada</a:t>
            </a:r>
          </a:p>
          <a:p>
            <a:pPr lvl="2" eaLnBrk="1" hangingPunct="1"/>
            <a:endParaRPr lang="fr-FR" smtClean="0"/>
          </a:p>
          <a:p>
            <a:pPr lvl="1" eaLnBrk="1" hangingPunct="1"/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ACTIVITÉS 2013-2014</a:t>
            </a:r>
            <a:endParaRPr lang="en-CA" smtClean="0">
              <a:solidFill>
                <a:srgbClr val="04617B"/>
              </a:solidFill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8867775" cy="4997450"/>
          </a:xfrm>
        </p:spPr>
        <p:txBody>
          <a:bodyPr/>
          <a:lstStyle/>
          <a:p>
            <a:pPr lvl="1" eaLnBrk="1" hangingPunct="1"/>
            <a:r>
              <a:rPr lang="fr-FR" b="1" smtClean="0"/>
              <a:t>Épluchette de blé d'inde</a:t>
            </a:r>
          </a:p>
          <a:p>
            <a:pPr lvl="2" eaLnBrk="1" hangingPunct="1"/>
            <a:r>
              <a:rPr lang="fr-FR" smtClean="0"/>
              <a:t>Le samedi 14 septembre 2013</a:t>
            </a:r>
          </a:p>
          <a:p>
            <a:pPr lvl="2" eaLnBrk="1" hangingPunct="1"/>
            <a:r>
              <a:rPr lang="fr-FR" smtClean="0"/>
              <a:t>Parc Écologique du Lac-Leamy</a:t>
            </a:r>
          </a:p>
          <a:p>
            <a:pPr lvl="2" eaLnBrk="1" hangingPunct="1"/>
            <a:r>
              <a:rPr lang="fr-FR" smtClean="0"/>
              <a:t>Plus de 80 participants </a:t>
            </a:r>
          </a:p>
          <a:p>
            <a:pPr lvl="2" eaLnBrk="1" hangingPunct="1"/>
            <a:r>
              <a:rPr lang="fr-FR" smtClean="0"/>
              <a:t>Jeux de </a:t>
            </a:r>
            <a:r>
              <a:rPr lang="en-CA" smtClean="0"/>
              <a:t>“washer”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ACTIVITÉS 2013-2014</a:t>
            </a:r>
            <a:endParaRPr lang="en-CA" smtClean="0">
              <a:solidFill>
                <a:srgbClr val="04617B"/>
              </a:solidFill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8867775" cy="4997450"/>
          </a:xfrm>
        </p:spPr>
        <p:txBody>
          <a:bodyPr/>
          <a:lstStyle/>
          <a:p>
            <a:pPr lvl="1" eaLnBrk="1" hangingPunct="1"/>
            <a:r>
              <a:rPr lang="fr-FR" smtClean="0"/>
              <a:t>Souper de "Nouelle "</a:t>
            </a:r>
          </a:p>
          <a:p>
            <a:pPr lvl="2" eaLnBrk="1" hangingPunct="1"/>
            <a:r>
              <a:rPr lang="fr-FR" smtClean="0"/>
              <a:t>Le samedi 14 décembre 2013</a:t>
            </a:r>
          </a:p>
          <a:p>
            <a:pPr lvl="2" eaLnBrk="1" hangingPunct="1"/>
            <a:r>
              <a:rPr lang="fr-FR" smtClean="0"/>
              <a:t>Restaurant Le Buffet des continents (Gatineau) </a:t>
            </a:r>
          </a:p>
          <a:p>
            <a:pPr lvl="2" eaLnBrk="1" hangingPunct="1"/>
            <a:r>
              <a:rPr lang="fr-FR" smtClean="0"/>
              <a:t>Plus de 60 participants</a:t>
            </a:r>
          </a:p>
          <a:p>
            <a:pPr lvl="2" eaLnBrk="1" hangingPunct="1"/>
            <a:r>
              <a:rPr lang="fr-FR" smtClean="0"/>
              <a:t>Prix de présences</a:t>
            </a:r>
          </a:p>
          <a:p>
            <a:pPr lvl="2" eaLnBrk="1" hangingPunct="1"/>
            <a:r>
              <a:rPr lang="fr-FR" smtClean="0"/>
              <a:t>Musique acadienne</a:t>
            </a:r>
          </a:p>
          <a:p>
            <a:pPr lvl="2" eaLnBrk="1" hangingPunct="1"/>
            <a:r>
              <a:rPr lang="fr-FR" smtClean="0"/>
              <a:t>Bons commentaires!! </a:t>
            </a:r>
            <a:br>
              <a:rPr lang="fr-FR" smtClean="0"/>
            </a:br>
            <a:r>
              <a:rPr lang="fr-FR" smtClean="0"/>
              <a:t/>
            </a:r>
            <a:br>
              <a:rPr lang="fr-FR" smtClean="0"/>
            </a:br>
            <a:endParaRPr lang="fr-FR" smtClean="0"/>
          </a:p>
          <a:p>
            <a:pPr lvl="2" eaLnBrk="1" hangingPunct="1"/>
            <a:endParaRPr lang="fr-FR" smtClean="0"/>
          </a:p>
          <a:p>
            <a:pPr lvl="1" eaLnBrk="1" hangingPunct="1">
              <a:buFont typeface="Wingdings 2" pitchFamily="18" charset="2"/>
              <a:buNone/>
            </a:pP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Les dossiers</a:t>
            </a:r>
            <a:endParaRPr lang="fr-FR" smtClean="0">
              <a:solidFill>
                <a:srgbClr val="04617B"/>
              </a:solidFill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8229600" cy="3997325"/>
          </a:xfrm>
        </p:spPr>
        <p:txBody>
          <a:bodyPr/>
          <a:lstStyle/>
          <a:p>
            <a:pPr eaLnBrk="1" hangingPunct="1"/>
            <a:r>
              <a:rPr lang="fr-CA" smtClean="0"/>
              <a:t>Site Web (responsable : Jacques Landry)</a:t>
            </a:r>
          </a:p>
          <a:p>
            <a:pPr eaLnBrk="1" hangingPunct="1"/>
            <a:r>
              <a:rPr lang="fr-CA" smtClean="0"/>
              <a:t>Acadialogue (responsable : Michael Frenette et Jean-Luc Thomas)</a:t>
            </a:r>
          </a:p>
          <a:p>
            <a:pPr eaLnBrk="1" hangingPunct="1"/>
            <a:r>
              <a:rPr lang="fr-CA" smtClean="0"/>
              <a:t>Publicité et Relations publiques (responsables : C.A. et Luc Léger)</a:t>
            </a:r>
          </a:p>
          <a:p>
            <a:pPr eaLnBrk="1" hangingPunct="1"/>
            <a:r>
              <a:rPr lang="fr-CA" smtClean="0"/>
              <a:t>Membriété (responsable : Guillaume Danis)</a:t>
            </a:r>
          </a:p>
          <a:p>
            <a:pPr eaLnBrk="1" hangingPunct="1"/>
            <a:r>
              <a:rPr lang="fr-CA" smtClean="0"/>
              <a:t>COAQ (responsable : Jason Deveau)</a:t>
            </a:r>
          </a:p>
          <a:p>
            <a:pPr eaLnBrk="1" hangingPunct="1"/>
            <a:r>
              <a:rPr lang="fr-CA" smtClean="0"/>
              <a:t>Activité Plein air (responsable : Mireille Cyr)</a:t>
            </a: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Les dossiers (activités)</a:t>
            </a:r>
            <a:endParaRPr lang="en-CA" smtClean="0">
              <a:solidFill>
                <a:srgbClr val="04617B"/>
              </a:solidFill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sz="2400" smtClean="0"/>
              <a:t>Brunch à la cabane à sucre (responsable : Guillaume Danis)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smtClean="0"/>
              <a:t>Souper au homard (responsables : Janie Haché, Jean-Luc Thomas, Guillaume Danis, Pierre-Luc Lanteigne, Alain Boudreau + C.A. + nombreux bénévoles!)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smtClean="0"/>
              <a:t>FFO(responsable : Janie Haché)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smtClean="0"/>
              <a:t>Épluchette de blé d’inde (Responsables : C.A.)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smtClean="0"/>
              <a:t>5 @ 7 acadien ( responsables : Parnel Dugas et Janie Haché)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smtClean="0"/>
              <a:t>Souper de Nouelle (responsable: Janie Haché)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smtClean="0"/>
              <a:t>Festivités du 15 août ( responsable : Jean-Luc Thomas)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Réalisations</a:t>
            </a:r>
            <a:endParaRPr lang="fr-FR" smtClean="0">
              <a:solidFill>
                <a:srgbClr val="04617B"/>
              </a:solidFill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543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fr-CA" sz="2400" smtClean="0"/>
          </a:p>
          <a:p>
            <a:pPr eaLnBrk="1" hangingPunct="1">
              <a:lnSpc>
                <a:spcPct val="90000"/>
              </a:lnSpc>
            </a:pPr>
            <a:r>
              <a:rPr lang="fr-CA" sz="2400" smtClean="0"/>
              <a:t>Bourse d’étude de 300$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fr-CA" sz="2200" smtClean="0"/>
              <a:t>Attirer les étudiant(e)s à l’AARCN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fr-CA" sz="2200" smtClean="0"/>
              <a:t>17 participant(e)s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fr-CA" sz="2200" smtClean="0"/>
              <a:t>Gagnant: Joshua Samson</a:t>
            </a:r>
          </a:p>
          <a:p>
            <a:pPr eaLnBrk="1" hangingPunct="1">
              <a:lnSpc>
                <a:spcPct val="90000"/>
              </a:lnSpc>
            </a:pPr>
            <a:r>
              <a:rPr lang="en-CA" sz="2400" smtClean="0"/>
              <a:t>Approbation de la Société Nationale de l’Acadie comme membre associé </a:t>
            </a:r>
          </a:p>
          <a:p>
            <a:pPr eaLnBrk="1" hangingPunct="1">
              <a:lnSpc>
                <a:spcPct val="90000"/>
              </a:lnSpc>
            </a:pPr>
            <a:r>
              <a:rPr lang="en-CA" sz="2400" smtClean="0"/>
              <a:t>Assurances responsabilité dirigeants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smtClean="0"/>
              <a:t>La membriété de l’AARCN : 119 membres actifs au 31 décembre 2013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smtClean="0"/>
              <a:t>Achat de stylos</a:t>
            </a:r>
          </a:p>
          <a:p>
            <a:pPr eaLnBrk="1" hangingPunct="1">
              <a:lnSpc>
                <a:spcPct val="90000"/>
              </a:lnSpc>
            </a:pPr>
            <a:endParaRPr lang="en-CA" sz="2400" smtClean="0"/>
          </a:p>
          <a:p>
            <a:pPr marL="742950" lvl="1" indent="-285750" eaLnBrk="1" hangingPunct="1">
              <a:lnSpc>
                <a:spcPct val="90000"/>
              </a:lnSpc>
            </a:pPr>
            <a:endParaRPr lang="fr-CA" sz="2200" smtClean="0"/>
          </a:p>
          <a:p>
            <a:pPr marL="742950" lvl="1" indent="-285750" eaLnBrk="1" hangingPunct="1">
              <a:lnSpc>
                <a:spcPct val="90000"/>
              </a:lnSpc>
            </a:pPr>
            <a:endParaRPr lang="fr-CA" sz="2200" smtClean="0"/>
          </a:p>
          <a:p>
            <a:pPr eaLnBrk="1" hangingPunct="1">
              <a:lnSpc>
                <a:spcPct val="90000"/>
              </a:lnSpc>
            </a:pPr>
            <a:endParaRPr lang="fr-CA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Vision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L’AARCN vise à jouer un rôle de rassembleur pour les Acadiens et Acadiennes de la région de la capitale nationale en favorisant le rayonnement de la communauté et de la culture acadienne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ACTIVITÉS À VENIR…</a:t>
            </a:r>
            <a:endParaRPr lang="fr-FR" smtClean="0">
              <a:solidFill>
                <a:srgbClr val="04617B"/>
              </a:solidFill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dirty="0" smtClean="0"/>
              <a:t>Brunch à la cabane à sucre – 24 mars 2013 à 10 h 45 (Domaine de l’Ange-Gardien)</a:t>
            </a:r>
          </a:p>
          <a:p>
            <a:pPr eaLnBrk="1" hangingPunct="1"/>
            <a:endParaRPr lang="fr-CA" dirty="0" smtClean="0"/>
          </a:p>
          <a:p>
            <a:pPr eaLnBrk="1" hangingPunct="1"/>
            <a:endParaRPr lang="fr-CA" dirty="0" smtClean="0"/>
          </a:p>
          <a:p>
            <a:pPr eaLnBrk="1" hangingPunct="1"/>
            <a:endParaRPr lang="fr-CA" dirty="0" smtClean="0"/>
          </a:p>
          <a:p>
            <a:pPr eaLnBrk="1" hangingPunct="1"/>
            <a:r>
              <a:rPr lang="fr-CA" dirty="0" smtClean="0"/>
              <a:t>Souper au homard – 7 juin 2014 (Palais des congrès)</a:t>
            </a:r>
          </a:p>
          <a:p>
            <a:pPr eaLnBrk="1" hangingPunct="1"/>
            <a:r>
              <a:rPr lang="fr-CA" dirty="0" smtClean="0"/>
              <a:t>Festivités et tintamarre du 15 août</a:t>
            </a:r>
          </a:p>
          <a:p>
            <a:pPr eaLnBrk="1" hangingPunct="1">
              <a:buFont typeface="Wingdings 2" pitchFamily="18" charset="2"/>
              <a:buNone/>
            </a:pPr>
            <a:endParaRPr lang="fr-CA" dirty="0" smtClean="0"/>
          </a:p>
          <a:p>
            <a:pPr eaLnBrk="1" hangingPunct="1"/>
            <a:r>
              <a:rPr lang="fr-CA" dirty="0" smtClean="0"/>
              <a:t>… à déterminer par le prochain CA  </a:t>
            </a:r>
            <a:r>
              <a:rPr lang="fr-CA" dirty="0" smtClean="0">
                <a:sym typeface="Wingdings" pitchFamily="2" charset="2"/>
              </a:rPr>
              <a:t></a:t>
            </a:r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REMERCIEMENTS</a:t>
            </a:r>
            <a:endParaRPr lang="fr-FR" smtClean="0">
              <a:solidFill>
                <a:srgbClr val="04617B"/>
              </a:solidFill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4460875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/>
              <a:t>Merci à tous les bénévoles qui ont permis le succès de nos activités</a:t>
            </a:r>
          </a:p>
          <a:p>
            <a:pPr eaLnBrk="1" hangingPunct="1">
              <a:defRPr/>
            </a:pPr>
            <a:endParaRPr lang="fr-CA" dirty="0" smtClean="0"/>
          </a:p>
          <a:p>
            <a:pPr eaLnBrk="1" hangingPunct="1">
              <a:defRPr/>
            </a:pPr>
            <a:r>
              <a:rPr lang="fr-CA" dirty="0" smtClean="0"/>
              <a:t>Merci aux responsables des divers dossiers qui nous ont permis des réussites importantes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REMERCIEMENTS</a:t>
            </a:r>
            <a:endParaRPr lang="fr-FR" smtClean="0">
              <a:solidFill>
                <a:srgbClr val="04617B"/>
              </a:solidFill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4156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smtClean="0"/>
              <a:t>Merci aux membres du Conseil d’administration pour leurs engagements tout au long de l’année</a:t>
            </a:r>
          </a:p>
          <a:p>
            <a:pPr eaLnBrk="1" hangingPunct="1">
              <a:lnSpc>
                <a:spcPct val="90000"/>
              </a:lnSpc>
            </a:pPr>
            <a:endParaRPr lang="fr-CA" smtClean="0"/>
          </a:p>
          <a:p>
            <a:pPr eaLnBrk="1" hangingPunct="1">
              <a:lnSpc>
                <a:spcPct val="90000"/>
              </a:lnSpc>
            </a:pPr>
            <a:r>
              <a:rPr lang="fr-CA" smtClean="0"/>
              <a:t>Merci aux généreux commanditaires qui nous ont épaulé tout au long de l’année</a:t>
            </a:r>
          </a:p>
          <a:p>
            <a:pPr eaLnBrk="1" hangingPunct="1">
              <a:lnSpc>
                <a:spcPct val="90000"/>
              </a:lnSpc>
            </a:pPr>
            <a:endParaRPr lang="fr-CA" smtClean="0"/>
          </a:p>
          <a:p>
            <a:pPr eaLnBrk="1" hangingPunct="1">
              <a:lnSpc>
                <a:spcPct val="90000"/>
              </a:lnSpc>
            </a:pPr>
            <a:r>
              <a:rPr lang="fr-CA" smtClean="0"/>
              <a:t>Et à vous, chèr(e)s membres, de votre intérêt envers VOTRE ASSOCIATION ACADIENNE !</a:t>
            </a: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971550" y="2060575"/>
            <a:ext cx="7272338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ct val="25000"/>
              </a:spcBef>
            </a:pPr>
            <a:r>
              <a:rPr lang="fr-CA" sz="3000">
                <a:latin typeface="Constantia" pitchFamily="18" charset="0"/>
              </a:rPr>
              <a:t>Les possibilités sont nombreuses pour l’Association acadienne de la région de la capitale nationale.  Il y a, paraît-il, plusieurs dizaines de milliers d’acadiens et d’acadiennes dans la région.</a:t>
            </a:r>
          </a:p>
          <a:p>
            <a:pPr algn="ctr">
              <a:lnSpc>
                <a:spcPct val="115000"/>
              </a:lnSpc>
              <a:spcBef>
                <a:spcPct val="25000"/>
              </a:spcBef>
            </a:pPr>
            <a:r>
              <a:rPr lang="fr-CA" sz="3000">
                <a:latin typeface="Constantia" pitchFamily="18" charset="0"/>
              </a:rPr>
              <a:t>Impliquez-vous auprès de l’AARCN !</a:t>
            </a:r>
          </a:p>
        </p:txBody>
      </p:sp>
      <p:sp>
        <p:nvSpPr>
          <p:cNvPr id="40962" name="WordArt 3"/>
          <p:cNvSpPr>
            <a:spLocks noChangeArrowheads="1" noChangeShapeType="1" noTextEdit="1"/>
          </p:cNvSpPr>
          <p:nvPr/>
        </p:nvSpPr>
        <p:spPr bwMode="auto">
          <a:xfrm>
            <a:off x="2268538" y="765175"/>
            <a:ext cx="4608512" cy="45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6350">
                  <a:noFill/>
                  <a:round/>
                  <a:headEnd/>
                  <a:tailEnd/>
                </a:ln>
                <a:solidFill>
                  <a:srgbClr val="04617B"/>
                </a:solidFill>
                <a:latin typeface="Arial"/>
                <a:cs typeface="Arial"/>
              </a:rPr>
              <a:t>L'AARCN DE DEMAIN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Objectifs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fr-CA" smtClean="0"/>
          </a:p>
          <a:p>
            <a:pPr eaLnBrk="1" hangingPunct="1">
              <a:lnSpc>
                <a:spcPct val="80000"/>
              </a:lnSpc>
            </a:pPr>
            <a:r>
              <a:rPr lang="fr-CA" smtClean="0"/>
              <a:t>Promouvoir la fraternité acadienne au sein de la région de la capitale nationale</a:t>
            </a:r>
          </a:p>
          <a:p>
            <a:pPr eaLnBrk="1" hangingPunct="1">
              <a:lnSpc>
                <a:spcPct val="80000"/>
              </a:lnSpc>
            </a:pPr>
            <a:endParaRPr lang="fr-CA" smtClean="0"/>
          </a:p>
          <a:p>
            <a:pPr eaLnBrk="1" hangingPunct="1">
              <a:lnSpc>
                <a:spcPct val="80000"/>
              </a:lnSpc>
            </a:pPr>
            <a:r>
              <a:rPr lang="fr-CA" smtClean="0"/>
              <a:t>Encourager le volet social au moyen d’activités socioculturelles divertissantes et représentatives de la culture acadienne</a:t>
            </a:r>
          </a:p>
          <a:p>
            <a:pPr eaLnBrk="1" hangingPunct="1">
              <a:lnSpc>
                <a:spcPct val="80000"/>
              </a:lnSpc>
            </a:pPr>
            <a:endParaRPr lang="fr-CA" smtClean="0"/>
          </a:p>
          <a:p>
            <a:pPr eaLnBrk="1" hangingPunct="1">
              <a:lnSpc>
                <a:spcPct val="80000"/>
              </a:lnSpc>
            </a:pPr>
            <a:r>
              <a:rPr lang="fr-CA" smtClean="0"/>
              <a:t>Fournir différents outils aux acadiens et acadiennes qui emménagent dans la région de la capitale ou qui y habitent, de même qu’aux acadiens et acadiennes qui planifient un retour en Acadie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6705600" cy="22860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fr-CA" sz="2400" smtClean="0"/>
              <a:t>Président : Jean-Luc Thomas </a:t>
            </a:r>
          </a:p>
          <a:p>
            <a:pPr eaLnBrk="1" hangingPunct="1">
              <a:lnSpc>
                <a:spcPct val="70000"/>
              </a:lnSpc>
            </a:pPr>
            <a:r>
              <a:rPr lang="fr-CA" sz="2400" smtClean="0"/>
              <a:t>Vice-président: Guillaume Danis </a:t>
            </a:r>
          </a:p>
          <a:p>
            <a:pPr eaLnBrk="1" hangingPunct="1">
              <a:lnSpc>
                <a:spcPct val="70000"/>
              </a:lnSpc>
            </a:pPr>
            <a:r>
              <a:rPr lang="fr-CA" sz="2400" smtClean="0"/>
              <a:t>Trésorière : Jason Deveau et Guillaume Danis (intérim)</a:t>
            </a:r>
          </a:p>
          <a:p>
            <a:pPr eaLnBrk="1" hangingPunct="1">
              <a:lnSpc>
                <a:spcPct val="70000"/>
              </a:lnSpc>
            </a:pPr>
            <a:r>
              <a:rPr lang="fr-CA" sz="2400" smtClean="0"/>
              <a:t>Secrétaire : Luc Léger et Julie Savoie (intérim)</a:t>
            </a:r>
          </a:p>
          <a:p>
            <a:pPr eaLnBrk="1" hangingPunct="1">
              <a:lnSpc>
                <a:spcPct val="70000"/>
              </a:lnSpc>
            </a:pPr>
            <a:r>
              <a:rPr lang="fr-CA" sz="2400" smtClean="0"/>
              <a:t>Conseillers : Mireille Cyr, Parnel Dugas et Janie Haché</a:t>
            </a:r>
            <a:endParaRPr lang="fr-FR" sz="2400" smtClean="0"/>
          </a:p>
        </p:txBody>
      </p:sp>
      <p:sp>
        <p:nvSpPr>
          <p:cNvPr id="19458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Le CA 2013-2014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ACTIVITÉS 2013-2014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b="1" smtClean="0"/>
              <a:t>Assemblée générale annuelle (AGA)</a:t>
            </a:r>
          </a:p>
          <a:p>
            <a:pPr lvl="1" eaLnBrk="1" hangingPunct="1"/>
            <a:r>
              <a:rPr lang="fr-CA" smtClean="0"/>
              <a:t>Le jeudi 7 février 2013</a:t>
            </a:r>
          </a:p>
          <a:p>
            <a:pPr lvl="1" eaLnBrk="1" hangingPunct="1"/>
            <a:r>
              <a:rPr lang="fr-CA" smtClean="0"/>
              <a:t>25 participants</a:t>
            </a:r>
          </a:p>
          <a:p>
            <a:pPr lvl="1" eaLnBrk="1" hangingPunct="1"/>
            <a:endParaRPr lang="fr-CA" smtClean="0"/>
          </a:p>
          <a:p>
            <a:pPr eaLnBrk="1" hangingPunct="1"/>
            <a:r>
              <a:rPr lang="fr-CA" b="1" smtClean="0"/>
              <a:t>Cabane à sucre  Beantown Ranch</a:t>
            </a:r>
          </a:p>
          <a:p>
            <a:pPr lvl="1" eaLnBrk="1" hangingPunct="1"/>
            <a:r>
              <a:rPr lang="fr-CA" smtClean="0"/>
              <a:t>Le dimanche 24 mars 2013</a:t>
            </a:r>
          </a:p>
          <a:p>
            <a:pPr lvl="1" eaLnBrk="1" hangingPunct="1"/>
            <a:r>
              <a:rPr lang="fr-CA" smtClean="0"/>
              <a:t>98 participants</a:t>
            </a:r>
          </a:p>
          <a:p>
            <a:pPr lvl="1" eaLnBrk="1" hangingPunct="1"/>
            <a:r>
              <a:rPr lang="fr-CA" smtClean="0"/>
              <a:t>Plusieurs familles</a:t>
            </a:r>
          </a:p>
          <a:p>
            <a:pPr lvl="1" eaLnBrk="1" hangingPunct="1"/>
            <a:endParaRPr lang="fr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ACTIVITÉS 2013-2014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b="1" smtClean="0"/>
              <a:t>Les Conférences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fr-CA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fr-CA" b="1" smtClean="0"/>
          </a:p>
          <a:p>
            <a:pPr lvl="1" eaLnBrk="1" hangingPunct="1">
              <a:lnSpc>
                <a:spcPct val="90000"/>
              </a:lnSpc>
            </a:pPr>
            <a:r>
              <a:rPr lang="en-CA" smtClean="0"/>
              <a:t>Marie-Hélène Eddie</a:t>
            </a:r>
          </a:p>
          <a:p>
            <a:pPr lvl="1" eaLnBrk="1" hangingPunct="1">
              <a:lnSpc>
                <a:spcPct val="90000"/>
              </a:lnSpc>
            </a:pPr>
            <a:r>
              <a:rPr lang="en-CA" smtClean="0"/>
              <a:t>7 mars 2013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"Fragilité, spécificité et pertinence des médias acadiens"</a:t>
            </a:r>
            <a:endParaRPr lang="fr-FR" smtClean="0"/>
          </a:p>
          <a:p>
            <a:pPr lvl="1" eaLnBrk="1" hangingPunct="1">
              <a:lnSpc>
                <a:spcPct val="90000"/>
              </a:lnSpc>
            </a:pPr>
            <a:r>
              <a:rPr lang="fr-FR" smtClean="0"/>
              <a:t>Pr</a:t>
            </a:r>
            <a:r>
              <a:rPr lang="en-CA" smtClean="0"/>
              <a:t>ésenté à TV Rogers</a:t>
            </a:r>
          </a:p>
          <a:p>
            <a:pPr lvl="1" eaLnBrk="1" hangingPunct="1">
              <a:lnSpc>
                <a:spcPct val="90000"/>
              </a:lnSpc>
            </a:pPr>
            <a:r>
              <a:rPr lang="en-CA" smtClean="0"/>
              <a:t>Plus de 25 participants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fr-CA" smtClean="0"/>
              <a:t/>
            </a:r>
            <a:br>
              <a:rPr lang="fr-CA" smtClean="0"/>
            </a:br>
            <a:endParaRPr lang="fr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ACTIVITÉS 2013-2014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b="1" smtClean="0"/>
              <a:t>Les Conférences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fr-CA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fr-CA" b="1" smtClean="0"/>
          </a:p>
          <a:p>
            <a:pPr lvl="1" eaLnBrk="1" hangingPunct="1">
              <a:lnSpc>
                <a:spcPct val="90000"/>
              </a:lnSpc>
            </a:pPr>
            <a:r>
              <a:rPr lang="fr-FR" smtClean="0"/>
              <a:t>Jeanne d’Arc Gaudet, présidente de la SANB</a:t>
            </a:r>
          </a:p>
          <a:p>
            <a:pPr lvl="1" eaLnBrk="1" hangingPunct="1">
              <a:lnSpc>
                <a:spcPct val="90000"/>
              </a:lnSpc>
            </a:pPr>
            <a:r>
              <a:rPr lang="en-CA" smtClean="0"/>
              <a:t>26 septembre 2013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Quelle structure pour la défense des droits de la minorité acadienne et francophone en 2013?</a:t>
            </a:r>
          </a:p>
          <a:p>
            <a:pPr lvl="1" eaLnBrk="1" hangingPunct="1">
              <a:lnSpc>
                <a:spcPct val="90000"/>
              </a:lnSpc>
            </a:pPr>
            <a:r>
              <a:rPr lang="fr-FR" smtClean="0"/>
              <a:t>Pr</a:t>
            </a:r>
            <a:r>
              <a:rPr lang="en-CA" smtClean="0"/>
              <a:t>ésenté à TV Rogers</a:t>
            </a:r>
          </a:p>
          <a:p>
            <a:pPr lvl="1" eaLnBrk="1" hangingPunct="1">
              <a:lnSpc>
                <a:spcPct val="90000"/>
              </a:lnSpc>
            </a:pPr>
            <a:r>
              <a:rPr lang="en-CA" smtClean="0"/>
              <a:t>15 participants</a:t>
            </a:r>
          </a:p>
          <a:p>
            <a:pPr lvl="1" eaLnBrk="1" hangingPunct="1">
              <a:lnSpc>
                <a:spcPct val="90000"/>
              </a:lnSpc>
            </a:pPr>
            <a:endParaRPr lang="en-CA" smtClean="0"/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fr-CA" smtClean="0"/>
              <a:t/>
            </a:r>
            <a:br>
              <a:rPr lang="fr-CA" smtClean="0"/>
            </a:br>
            <a:endParaRPr lang="fr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04617B"/>
                </a:solidFill>
              </a:rPr>
              <a:t>ACTIVITÉS 2013-2014</a:t>
            </a:r>
            <a:endParaRPr lang="en-CA" smtClean="0">
              <a:solidFill>
                <a:srgbClr val="04617B"/>
              </a:solidFill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8867775" cy="4997450"/>
          </a:xfrm>
        </p:spPr>
        <p:txBody>
          <a:bodyPr/>
          <a:lstStyle/>
          <a:p>
            <a:pPr eaLnBrk="1" hangingPunct="1"/>
            <a:r>
              <a:rPr lang="fr-CA" sz="2800" b="1" smtClean="0"/>
              <a:t>Les Conférences</a:t>
            </a:r>
          </a:p>
          <a:p>
            <a:pPr lvl="1" eaLnBrk="1" hangingPunct="1"/>
            <a:endParaRPr lang="fr-CA" smtClean="0"/>
          </a:p>
          <a:p>
            <a:pPr lvl="1" eaLnBrk="1" hangingPunct="1"/>
            <a:r>
              <a:rPr lang="fr-CA" smtClean="0"/>
              <a:t>Joël Bélliveau, prof adjoint à l’Université Laurentienne</a:t>
            </a:r>
          </a:p>
          <a:p>
            <a:pPr lvl="1" eaLnBrk="1" hangingPunct="1"/>
            <a:r>
              <a:rPr lang="fr-CA" smtClean="0"/>
              <a:t>14 novembre 2013</a:t>
            </a:r>
          </a:p>
          <a:p>
            <a:pPr lvl="1" eaLnBrk="1" hangingPunct="1"/>
            <a:r>
              <a:rPr lang="en-US" smtClean="0"/>
              <a:t>«L'Ontario français et l’Acadie à l'ère de l'impérialisme (1881-1914)» </a:t>
            </a:r>
          </a:p>
          <a:p>
            <a:pPr lvl="1" eaLnBrk="1" hangingPunct="1"/>
            <a:r>
              <a:rPr lang="fr-CA" smtClean="0"/>
              <a:t>Présenté à TV Rogers</a:t>
            </a:r>
          </a:p>
          <a:p>
            <a:pPr lvl="1" eaLnBrk="1" hangingPunct="1"/>
            <a:r>
              <a:rPr lang="fr-CA" smtClean="0"/>
              <a:t>12 participants</a:t>
            </a:r>
            <a:endParaRPr lang="fr-CA" sz="2000" smtClean="0"/>
          </a:p>
          <a:p>
            <a:pPr marL="666750" lvl="2" indent="0" eaLnBrk="1" hangingPunct="1"/>
            <a:endParaRPr lang="fr-CA" sz="1900" smtClean="0"/>
          </a:p>
        </p:txBody>
      </p:sp>
      <p:pic>
        <p:nvPicPr>
          <p:cNvPr id="24579" name="Picture 4" descr="joel belliveau - 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60638" y="-7269163"/>
            <a:ext cx="3300413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joel belliveau - 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60638" y="-7269163"/>
            <a:ext cx="24257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CA" smtClean="0"/>
              <a:t>ACTIVITÉS 2013-2014</a:t>
            </a:r>
            <a:endParaRPr lang="en-US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fr-CA" b="1" smtClean="0"/>
              <a:t>Les Conférences</a:t>
            </a:r>
          </a:p>
          <a:p>
            <a:pPr lvl="1"/>
            <a:r>
              <a:rPr lang="fr-CA" smtClean="0"/>
              <a:t>François Boileau, commissaire aux services en français de l’Ontario</a:t>
            </a:r>
          </a:p>
          <a:p>
            <a:pPr lvl="1"/>
            <a:r>
              <a:rPr lang="fr-CA" smtClean="0"/>
              <a:t>5 février 2014</a:t>
            </a:r>
          </a:p>
          <a:p>
            <a:pPr lvl="1"/>
            <a:r>
              <a:rPr lang="en-US" smtClean="0"/>
              <a:t>Les Acadiens et la francophonie ontarienne : deux communautés unies</a:t>
            </a:r>
          </a:p>
          <a:p>
            <a:pPr lvl="1"/>
            <a:r>
              <a:rPr lang="fr-CA" smtClean="0"/>
              <a:t>Présenté à TV Rogers</a:t>
            </a:r>
          </a:p>
          <a:p>
            <a:pPr lvl="1"/>
            <a:r>
              <a:rPr lang="fr-CA" smtClean="0"/>
              <a:t>25 participants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1128</TotalTime>
  <Words>970</Words>
  <Application>Microsoft Office PowerPoint</Application>
  <PresentationFormat>On-screen Show (4:3)</PresentationFormat>
  <Paragraphs>185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Rapport du président</vt:lpstr>
      <vt:lpstr>Vision</vt:lpstr>
      <vt:lpstr>Objectifs</vt:lpstr>
      <vt:lpstr>Le CA 2013-2014</vt:lpstr>
      <vt:lpstr>ACTIVITÉS 2013-2014</vt:lpstr>
      <vt:lpstr>ACTIVITÉS 2013-2014</vt:lpstr>
      <vt:lpstr>ACTIVITÉS 2013-2014</vt:lpstr>
      <vt:lpstr>ACTIVITÉS 2013-2014</vt:lpstr>
      <vt:lpstr>ACTIVITÉS 2013-2014</vt:lpstr>
      <vt:lpstr>ACTIVITÉS 2013-2014</vt:lpstr>
      <vt:lpstr>ACTIVITÉS 2013-2014</vt:lpstr>
      <vt:lpstr>ACTIVITÉS 2013-2014</vt:lpstr>
      <vt:lpstr>ACTIVITÉS 2013-2014</vt:lpstr>
      <vt:lpstr>ACTIVITÉS 2013-2014</vt:lpstr>
      <vt:lpstr>ACTIVITÉS 2013-2014</vt:lpstr>
      <vt:lpstr>ACTIVITÉS 2013-2014</vt:lpstr>
      <vt:lpstr>Les dossiers</vt:lpstr>
      <vt:lpstr>Les dossiers (activités)</vt:lpstr>
      <vt:lpstr>Réalisations</vt:lpstr>
      <vt:lpstr>ACTIVITÉS À VENIR…</vt:lpstr>
      <vt:lpstr>REMERCIEMENTS</vt:lpstr>
      <vt:lpstr>REMERCIEMENTS</vt:lpstr>
      <vt:lpstr>PowerPoint Presentation</vt:lpstr>
    </vt:vector>
  </TitlesOfParts>
  <Company>Freescale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du président</dc:title>
  <dc:creator>User</dc:creator>
  <cp:lastModifiedBy>Eric Cormier</cp:lastModifiedBy>
  <cp:revision>67</cp:revision>
  <dcterms:created xsi:type="dcterms:W3CDTF">2012-02-09T03:27:22Z</dcterms:created>
  <dcterms:modified xsi:type="dcterms:W3CDTF">2017-02-10T17:21:58Z</dcterms:modified>
</cp:coreProperties>
</file>