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91" r:id="rId6"/>
    <p:sldId id="290" r:id="rId7"/>
    <p:sldId id="303" r:id="rId8"/>
    <p:sldId id="263" r:id="rId9"/>
    <p:sldId id="295" r:id="rId10"/>
    <p:sldId id="304" r:id="rId11"/>
    <p:sldId id="294" r:id="rId12"/>
    <p:sldId id="296" r:id="rId13"/>
    <p:sldId id="297" r:id="rId14"/>
    <p:sldId id="298" r:id="rId15"/>
    <p:sldId id="299" r:id="rId16"/>
    <p:sldId id="302" r:id="rId17"/>
    <p:sldId id="281" r:id="rId18"/>
    <p:sldId id="282" r:id="rId19"/>
    <p:sldId id="307" r:id="rId20"/>
    <p:sldId id="306" r:id="rId21"/>
    <p:sldId id="284" r:id="rId22"/>
    <p:sldId id="308" r:id="rId23"/>
    <p:sldId id="305" r:id="rId24"/>
    <p:sldId id="286" r:id="rId25"/>
    <p:sldId id="287" r:id="rId26"/>
    <p:sldId id="288" r:id="rId27"/>
    <p:sldId id="289" r:id="rId28"/>
    <p:sldId id="29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0" autoAdjust="0"/>
  </p:normalViewPr>
  <p:slideViewPr>
    <p:cSldViewPr>
      <p:cViewPr>
        <p:scale>
          <a:sx n="80" d="100"/>
          <a:sy n="80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AB7A7E-E369-49D8-991C-7C971B32B184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42AAEC-2F48-4A5C-8E0D-E9B70F9AD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0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64775-68B1-45A2-B460-B5F312D4AA1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DD4E-FFB6-4CCB-9266-0410E74DF48A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79F0-3948-4A0F-91A0-A5EB66812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4F8C-D75D-40F0-B8B7-B42AA92CD9A3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6F5C1-D89E-4A83-BFF9-25BBBD72D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B643C-B055-472F-BA1C-E3A50830F1C1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41FC-0682-4218-ADA2-5596D21F8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66152-C79C-42EB-9B63-E389A109255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82199-512C-45BC-B272-8B5E26152445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4A0A1-F01E-4DC7-8B19-92DEA874F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D7CAC-B331-4C12-84F9-A04633515A69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0B35B-EC33-497F-B59C-3F6E4CA6D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34D5F-20CE-4E3C-B9A7-4DE02936058C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7A769-A217-4084-9A8A-9220D6BDD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B10D-EB72-4A84-94A2-BBE0E1911EE7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306C8-462B-43A4-BCAE-92E8A853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C92F5-6E98-4A43-8C33-FF6A086DC079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EAAC-2EE6-4444-AC1A-2DD46DD98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0D1B-68AB-4B6E-9947-244DC71C697F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5090-41DA-4EA5-843B-8E8B3D8D3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9935-6B60-4726-9733-B8B0A23EEE5F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46E60-C98D-4C96-BB5D-497D3E71E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ECEF9-0502-44CA-916A-FC6DB884BBE6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3E644-FEC1-470F-A5E2-E162262BF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90FD18-5EC7-421D-A0E1-5B7018F36FFF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E38AD1-CD21-4E64-BF00-56F4A9678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1034" name="Picture 13" descr="AARCN Logo with text on the righ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162800" y="6375400"/>
            <a:ext cx="1905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75" r:id="rId9"/>
    <p:sldLayoutId id="2147483666" r:id="rId10"/>
    <p:sldLayoutId id="2147483665" r:id="rId11"/>
    <p:sldLayoutId id="21474836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Rapport du </a:t>
            </a:r>
            <a:r>
              <a:rPr lang="en-US" dirty="0" err="1" smtClean="0"/>
              <a:t>président</a:t>
            </a:r>
            <a:endParaRPr lang="en-US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2257425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en-US" sz="2400" smtClean="0"/>
              <a:t>Assemblée générale annuelle (AGA) 2013</a:t>
            </a:r>
          </a:p>
          <a:p>
            <a:pPr marR="0" eaLnBrk="1" hangingPunct="1">
              <a:lnSpc>
                <a:spcPct val="80000"/>
              </a:lnSpc>
            </a:pPr>
            <a:r>
              <a:rPr lang="en-US" sz="2400" smtClean="0"/>
              <a:t>Le jeudi 7 février 2013</a:t>
            </a:r>
          </a:p>
          <a:p>
            <a:pPr marR="0" eaLnBrk="1" hangingPunct="1">
              <a:lnSpc>
                <a:spcPct val="80000"/>
              </a:lnSpc>
            </a:pPr>
            <a:endParaRPr lang="en-US" sz="2400" smtClean="0"/>
          </a:p>
          <a:p>
            <a:pPr marR="0" eaLnBrk="1" hangingPunct="1">
              <a:lnSpc>
                <a:spcPct val="80000"/>
              </a:lnSpc>
            </a:pPr>
            <a:endParaRPr lang="en-US" sz="2400" smtClean="0"/>
          </a:p>
          <a:p>
            <a:pPr marR="0" eaLnBrk="1" hangingPunct="1">
              <a:lnSpc>
                <a:spcPct val="80000"/>
              </a:lnSpc>
            </a:pPr>
            <a:r>
              <a:rPr lang="en-US" sz="2200" b="1" smtClean="0"/>
              <a:t>Michael Frenette</a:t>
            </a:r>
          </a:p>
          <a:p>
            <a:pPr marR="0" eaLnBrk="1" hangingPunct="1">
              <a:lnSpc>
                <a:spcPct val="80000"/>
              </a:lnSpc>
            </a:pPr>
            <a:r>
              <a:rPr lang="en-US" sz="2200" smtClean="0"/>
              <a:t>Président</a:t>
            </a:r>
          </a:p>
          <a:p>
            <a:pPr marR="0" eaLnBrk="1" hangingPunct="1">
              <a:lnSpc>
                <a:spcPct val="80000"/>
              </a:lnSpc>
            </a:pPr>
            <a:endParaRPr lang="en-US" sz="2400" smtClean="0"/>
          </a:p>
          <a:p>
            <a:pPr marR="0" eaLnBrk="1" hangingPunct="1">
              <a:lnSpc>
                <a:spcPct val="80000"/>
              </a:lnSpc>
            </a:pPr>
            <a:endParaRPr lang="en-US" sz="2400" smtClean="0"/>
          </a:p>
        </p:txBody>
      </p:sp>
      <p:pic>
        <p:nvPicPr>
          <p:cNvPr id="15364" name="Picture 5" descr="AARCN Logo with text on the 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6119813"/>
            <a:ext cx="2743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0" y="6019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ACTIVITÉS 2012-2013</a:t>
            </a:r>
            <a:endParaRPr lang="en-CA" smtClean="0">
              <a:solidFill>
                <a:srgbClr val="04617B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867775" cy="49974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fr-CA" sz="2200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CA" sz="2200" dirty="0"/>
          </a:p>
          <a:p>
            <a:pPr eaLnBrk="1" hangingPunct="1">
              <a:lnSpc>
                <a:spcPct val="80000"/>
              </a:lnSpc>
              <a:defRPr/>
            </a:pPr>
            <a:endParaRPr lang="fr-CA" sz="2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CA" sz="2200" dirty="0" smtClean="0"/>
              <a:t>Bistro </a:t>
            </a:r>
            <a:r>
              <a:rPr lang="fr-CA" sz="2200" dirty="0" err="1"/>
              <a:t>Mexicanna</a:t>
            </a:r>
            <a:r>
              <a:rPr lang="fr-CA" sz="2200" dirty="0"/>
              <a:t> 129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fr-CA" sz="1900" dirty="0"/>
              <a:t>Le jeudi 11 octobre 2012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fr-CA" sz="1900" dirty="0"/>
              <a:t>Premier 6 à 8 dans le secteur Aylmer; faible participation.</a:t>
            </a:r>
            <a:endParaRPr lang="fr-CA" sz="1900" b="1" dirty="0"/>
          </a:p>
          <a:p>
            <a:pPr marL="273050" lvl="1" indent="-273050" eaLnBrk="1" hangingPunct="1">
              <a:lnSpc>
                <a:spcPct val="80000"/>
              </a:lnSpc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fr-CA" sz="2000" b="1" dirty="0" smtClean="0"/>
          </a:p>
          <a:p>
            <a:pPr marL="273050" lvl="1" indent="-273050" eaLnBrk="1" hangingPunct="1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r>
              <a:rPr lang="fr-FR" sz="2200" dirty="0" err="1" smtClean="0"/>
              <a:t>Brothers</a:t>
            </a:r>
            <a:r>
              <a:rPr lang="fr-FR" sz="2200" dirty="0" smtClean="0"/>
              <a:t> </a:t>
            </a:r>
            <a:r>
              <a:rPr lang="fr-FR" sz="2200" dirty="0" err="1" smtClean="0"/>
              <a:t>Beer</a:t>
            </a:r>
            <a:r>
              <a:rPr lang="fr-FR" sz="2200" dirty="0" smtClean="0"/>
              <a:t> Bistro</a:t>
            </a:r>
          </a:p>
          <a:p>
            <a:pPr marL="1143000" lvl="2" indent="-228600" eaLnBrk="1" hangingPunct="1">
              <a:lnSpc>
                <a:spcPct val="80000"/>
              </a:lnSpc>
              <a:defRPr/>
            </a:pPr>
            <a:r>
              <a:rPr lang="fr-FR" sz="1900" dirty="0" smtClean="0"/>
              <a:t>Le jeudi 24 janvier 2013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 smtClean="0"/>
          </a:p>
          <a:p>
            <a:pPr lvl="2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fr-FR" sz="2400" dirty="0"/>
          </a:p>
          <a:p>
            <a:pPr lvl="2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fr-FR" sz="2400" dirty="0" smtClean="0"/>
              <a:t>***Le format 6 à 8 a augmenté le taux de participation.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 smtClean="0"/>
          </a:p>
          <a:p>
            <a:pPr lvl="2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fr-FR" sz="2000" dirty="0" smtClean="0"/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fr-CA" dirty="0" smtClean="0"/>
              <a:t/>
            </a:r>
            <a:br>
              <a:rPr lang="fr-CA" dirty="0" smtClean="0"/>
            </a:b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D:\Profiles\r58284\Desktop\lobst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479599">
            <a:off x="4988718" y="5323682"/>
            <a:ext cx="15160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ACTIVITÉS 2012-2013</a:t>
            </a:r>
            <a:endParaRPr lang="en-CA" smtClean="0">
              <a:solidFill>
                <a:srgbClr val="04617B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867775" cy="4997450"/>
          </a:xfrm>
        </p:spPr>
        <p:txBody>
          <a:bodyPr/>
          <a:lstStyle/>
          <a:p>
            <a:pPr eaLnBrk="1" hangingPunct="1"/>
            <a:r>
              <a:rPr lang="fr-FR" sz="2800" b="1" smtClean="0"/>
              <a:t>Souper au homard</a:t>
            </a:r>
          </a:p>
          <a:p>
            <a:pPr lvl="1" eaLnBrk="1" hangingPunct="1"/>
            <a:r>
              <a:rPr lang="fr-FR" smtClean="0"/>
              <a:t>Le samedi 2 juin, 2012</a:t>
            </a:r>
          </a:p>
          <a:p>
            <a:pPr lvl="1" eaLnBrk="1" hangingPunct="1"/>
            <a:r>
              <a:rPr lang="fr-FR" smtClean="0"/>
              <a:t>Centre communautaire portugais Les Amis Unis</a:t>
            </a:r>
          </a:p>
          <a:p>
            <a:pPr lvl="1" eaLnBrk="1" hangingPunct="1"/>
            <a:r>
              <a:rPr lang="fr-FR" smtClean="0"/>
              <a:t>Salle comble</a:t>
            </a:r>
          </a:p>
          <a:p>
            <a:pPr lvl="1" eaLnBrk="1" hangingPunct="1"/>
            <a:r>
              <a:rPr lang="fr-FR" smtClean="0"/>
              <a:t>Très bon résultat participatif et financier.</a:t>
            </a:r>
          </a:p>
        </p:txBody>
      </p:sp>
      <p:pic>
        <p:nvPicPr>
          <p:cNvPr id="26628" name="Picture 2" descr="D:\Profiles\r58284\Desktop\SAH1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287838"/>
            <a:ext cx="2386013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D:\Profiles\r58284\Desktop\SAH2012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5334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:\Profiles\r58284\Desktop\photo_528655_re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903288"/>
            <a:ext cx="32004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ACTIVITÉS 2012-2013</a:t>
            </a:r>
            <a:endParaRPr lang="en-CA" smtClean="0">
              <a:solidFill>
                <a:srgbClr val="04617B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867775" cy="4997450"/>
          </a:xfrm>
        </p:spPr>
        <p:txBody>
          <a:bodyPr/>
          <a:lstStyle/>
          <a:p>
            <a:pPr eaLnBrk="1" hangingPunct="1"/>
            <a:r>
              <a:rPr lang="fr-FR" b="1" smtClean="0"/>
              <a:t>Festival Franco-ontarien (FFO)</a:t>
            </a:r>
          </a:p>
          <a:p>
            <a:pPr lvl="1" eaLnBrk="1" hangingPunct="1"/>
            <a:r>
              <a:rPr lang="fr-FR" smtClean="0"/>
              <a:t>Du 14 au 16 juin, 2012</a:t>
            </a:r>
          </a:p>
          <a:p>
            <a:pPr lvl="1" eaLnBrk="1" hangingPunct="1"/>
            <a:r>
              <a:rPr lang="fr-FR" smtClean="0"/>
              <a:t>Hôtel de ville, Ottawa</a:t>
            </a:r>
          </a:p>
          <a:p>
            <a:pPr lvl="1" eaLnBrk="1" hangingPunct="1"/>
            <a:endParaRPr lang="fr-FR" smtClean="0"/>
          </a:p>
          <a:p>
            <a:pPr lvl="1" eaLnBrk="1" hangingPunct="1"/>
            <a:r>
              <a:rPr lang="fr-FR" smtClean="0"/>
              <a:t>Partenariat avec le comité organisateur du FFO</a:t>
            </a:r>
          </a:p>
          <a:p>
            <a:pPr lvl="2" eaLnBrk="1" hangingPunct="1"/>
            <a:r>
              <a:rPr lang="fr-FR" smtClean="0"/>
              <a:t>Nos bénévoles vendent des billets d’entrée sur le site du festival</a:t>
            </a:r>
          </a:p>
          <a:p>
            <a:pPr lvl="2" eaLnBrk="1" hangingPunct="1"/>
            <a:r>
              <a:rPr lang="fr-FR" smtClean="0"/>
              <a:t>Chaque billet vendu rapporte </a:t>
            </a:r>
            <a:r>
              <a:rPr lang="fr-FR" b="1" smtClean="0"/>
              <a:t>$1</a:t>
            </a:r>
            <a:r>
              <a:rPr lang="fr-FR" smtClean="0"/>
              <a:t> à l’AARCN</a:t>
            </a:r>
          </a:p>
          <a:p>
            <a:pPr lvl="2" eaLnBrk="1" hangingPunct="1"/>
            <a:r>
              <a:rPr lang="fr-FR" smtClean="0"/>
              <a:t>Une soirée de bénévolat nous a rapporté plus de 800$!</a:t>
            </a:r>
          </a:p>
          <a:p>
            <a:pPr lvl="1" eaLnBrk="1" hangingPunct="1"/>
            <a:endParaRPr lang="fr-FR" smtClean="0"/>
          </a:p>
        </p:txBody>
      </p:sp>
      <p:pic>
        <p:nvPicPr>
          <p:cNvPr id="27652" name="Picture 4" descr="D:\Profiles\r58284\Desktop\Franco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876800"/>
            <a:ext cx="28194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D:\Profiles\r58284\Desktop\Franco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105400"/>
            <a:ext cx="2362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ACTIVITÉS 2012-2013</a:t>
            </a:r>
            <a:endParaRPr lang="en-CA" smtClean="0">
              <a:solidFill>
                <a:srgbClr val="04617B"/>
              </a:solidFill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867775" cy="4997450"/>
          </a:xfrm>
        </p:spPr>
        <p:txBody>
          <a:bodyPr/>
          <a:lstStyle/>
          <a:p>
            <a:pPr lvl="1" eaLnBrk="1" hangingPunct="1"/>
            <a:r>
              <a:rPr lang="en-CA" b="1" smtClean="0"/>
              <a:t>La tournée INSPIRATION</a:t>
            </a:r>
            <a:endParaRPr lang="fr-FR" b="1" smtClean="0"/>
          </a:p>
          <a:p>
            <a:pPr lvl="1" eaLnBrk="1" hangingPunct="1"/>
            <a:r>
              <a:rPr lang="fr-FR" smtClean="0"/>
              <a:t>L’artiste abstrait Matt LeBlanc et l’auteur-compositeur-interprète Rémi Boudreau.</a:t>
            </a:r>
          </a:p>
          <a:p>
            <a:pPr lvl="1" eaLnBrk="1" hangingPunct="1"/>
            <a:r>
              <a:rPr lang="fr-FR" smtClean="0"/>
              <a:t>Le mercredi 6 juin, 2012.</a:t>
            </a:r>
            <a:br>
              <a:rPr lang="fr-FR" smtClean="0"/>
            </a:b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/>
            </a:r>
            <a:br>
              <a:rPr lang="fr-FR" smtClean="0"/>
            </a:br>
            <a:endParaRPr lang="fr-FR" smtClean="0"/>
          </a:p>
          <a:p>
            <a:pPr lvl="1" eaLnBrk="1" hangingPunct="1"/>
            <a:r>
              <a:rPr lang="fr-FR" smtClean="0"/>
              <a:t>Faible taux de participation.</a:t>
            </a:r>
          </a:p>
          <a:p>
            <a:pPr lvl="1" eaLnBrk="1" hangingPunct="1"/>
            <a:r>
              <a:rPr lang="fr-FR" smtClean="0"/>
              <a:t>Très peu de temps pour faire la promotion.</a:t>
            </a:r>
          </a:p>
          <a:p>
            <a:pPr lvl="1" eaLnBrk="1" hangingPunct="1"/>
            <a:r>
              <a:rPr lang="fr-FR" smtClean="0"/>
              <a:t>Quelques jours après le souper au homard.</a:t>
            </a: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ACTIVITÉS 2012-2013</a:t>
            </a:r>
            <a:endParaRPr lang="en-CA" smtClean="0">
              <a:solidFill>
                <a:srgbClr val="04617B"/>
              </a:solidFill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867775" cy="4997450"/>
          </a:xfrm>
        </p:spPr>
        <p:txBody>
          <a:bodyPr/>
          <a:lstStyle/>
          <a:p>
            <a:pPr lvl="1" eaLnBrk="1" hangingPunct="1"/>
            <a:r>
              <a:rPr lang="fr-FR" b="1" smtClean="0"/>
              <a:t>Le 15 août: Tintamarre et soirée au Pier 21</a:t>
            </a:r>
          </a:p>
          <a:p>
            <a:pPr lvl="2" eaLnBrk="1" hangingPunct="1"/>
            <a:r>
              <a:rPr lang="fr-FR" smtClean="0"/>
              <a:t>Le mercredi 15 août 2012</a:t>
            </a:r>
          </a:p>
          <a:p>
            <a:pPr lvl="2" eaLnBrk="1" hangingPunct="1"/>
            <a:r>
              <a:rPr lang="fr-FR" smtClean="0"/>
              <a:t>Marché By et Pier 21</a:t>
            </a:r>
          </a:p>
          <a:p>
            <a:pPr lvl="2" eaLnBrk="1" hangingPunct="1"/>
            <a:r>
              <a:rPr lang="fr-FR" smtClean="0"/>
              <a:t>Le groupe les Harengs Salée était présent.</a:t>
            </a:r>
          </a:p>
          <a:p>
            <a:pPr lvl="1" eaLnBrk="1" hangingPunct="1"/>
            <a:r>
              <a:rPr lang="fr-FR" b="1" smtClean="0"/>
              <a:t>Tintamarre et soirée dansante</a:t>
            </a:r>
          </a:p>
          <a:p>
            <a:pPr lvl="2" eaLnBrk="1" hangingPunct="1"/>
            <a:r>
              <a:rPr lang="fr-FR" smtClean="0"/>
              <a:t>Plus de 120 participants au tintamarre</a:t>
            </a:r>
          </a:p>
          <a:p>
            <a:pPr lvl="2" eaLnBrk="1" hangingPunct="1"/>
            <a:r>
              <a:rPr lang="fr-FR" smtClean="0"/>
              <a:t>Près de 250 participants en tout au courant de la soirée.</a:t>
            </a:r>
          </a:p>
          <a:p>
            <a:pPr lvl="2" eaLnBrk="1" hangingPunct="1"/>
            <a:endParaRPr lang="fr-FR" smtClean="0"/>
          </a:p>
          <a:p>
            <a:pPr lvl="2" eaLnBrk="1" hangingPunct="1"/>
            <a:endParaRPr lang="fr-FR" smtClean="0"/>
          </a:p>
          <a:p>
            <a:pPr lvl="2" eaLnBrk="1" hangingPunct="1"/>
            <a:r>
              <a:rPr lang="fr-FR" smtClean="0"/>
              <a:t>Beaucoup de familles étaient présentes.</a:t>
            </a:r>
          </a:p>
          <a:p>
            <a:pPr lvl="2" eaLnBrk="1" hangingPunct="1"/>
            <a:r>
              <a:rPr lang="fr-FR" smtClean="0"/>
              <a:t>Excellente visibilité dans le Marché By.</a:t>
            </a:r>
          </a:p>
          <a:p>
            <a:pPr lvl="2" eaLnBrk="1" hangingPunct="1"/>
            <a:r>
              <a:rPr lang="fr-FR" smtClean="0"/>
              <a:t>Le meilleur 15 août depuis plusieurs années.</a:t>
            </a:r>
          </a:p>
          <a:p>
            <a:pPr lvl="2" eaLnBrk="1" hangingPunct="1"/>
            <a:endParaRPr lang="fr-FR" smtClean="0"/>
          </a:p>
          <a:p>
            <a:pPr lvl="1"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ACTIVITÉS 2012-2013</a:t>
            </a:r>
            <a:endParaRPr lang="en-CA" smtClean="0">
              <a:solidFill>
                <a:srgbClr val="04617B"/>
              </a:solidFill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867775" cy="4997450"/>
          </a:xfrm>
        </p:spPr>
        <p:txBody>
          <a:bodyPr/>
          <a:lstStyle/>
          <a:p>
            <a:pPr lvl="1" eaLnBrk="1" hangingPunct="1"/>
            <a:r>
              <a:rPr lang="fr-FR" b="1" smtClean="0"/>
              <a:t>Épluchette de blé d'inde</a:t>
            </a:r>
          </a:p>
          <a:p>
            <a:pPr lvl="2" eaLnBrk="1" hangingPunct="1"/>
            <a:r>
              <a:rPr lang="fr-FR" smtClean="0"/>
              <a:t>Le samedi 15 septembre 2012</a:t>
            </a:r>
          </a:p>
          <a:p>
            <a:pPr lvl="2" eaLnBrk="1" hangingPunct="1"/>
            <a:r>
              <a:rPr lang="fr-FR" smtClean="0"/>
              <a:t>Parc Écologique du Lac-Leamy</a:t>
            </a:r>
          </a:p>
          <a:p>
            <a:pPr lvl="2" eaLnBrk="1" hangingPunct="1"/>
            <a:r>
              <a:rPr lang="fr-FR" smtClean="0"/>
              <a:t>70 participants </a:t>
            </a:r>
          </a:p>
          <a:p>
            <a:pPr lvl="2" eaLnBrk="1" hangingPunct="1"/>
            <a:r>
              <a:rPr lang="fr-FR" smtClean="0"/>
              <a:t>Musique acadienne</a:t>
            </a:r>
          </a:p>
          <a:p>
            <a:pPr lvl="2" eaLnBrk="1" hangingPunct="1"/>
            <a:r>
              <a:rPr lang="fr-FR" smtClean="0"/>
              <a:t>Jeux de </a:t>
            </a:r>
            <a:r>
              <a:rPr lang="en-CA" smtClean="0"/>
              <a:t>“washer”</a:t>
            </a:r>
          </a:p>
          <a:p>
            <a:pPr lvl="2" eaLnBrk="1" hangingPunct="1"/>
            <a:r>
              <a:rPr lang="en-CA" smtClean="0"/>
              <a:t>Dame nature n’a pas collaboré.</a:t>
            </a:r>
            <a:endParaRPr lang="fr-FR" smtClean="0"/>
          </a:p>
        </p:txBody>
      </p:sp>
      <p:pic>
        <p:nvPicPr>
          <p:cNvPr id="30723" name="Picture 3" descr="D:\Profiles\r58284\Desktop\Epluchette 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447800"/>
            <a:ext cx="28987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D:\Profiles\r58284\Desktop\Epluchette 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2672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D:\Profiles\r58284\Desktop\Epluchette 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4196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ACTIVITÉS 2012-2013</a:t>
            </a:r>
            <a:endParaRPr lang="en-CA" smtClean="0">
              <a:solidFill>
                <a:srgbClr val="04617B"/>
              </a:solidFill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867775" cy="4997450"/>
          </a:xfrm>
        </p:spPr>
        <p:txBody>
          <a:bodyPr/>
          <a:lstStyle/>
          <a:p>
            <a:pPr lvl="1" eaLnBrk="1" hangingPunct="1"/>
            <a:r>
              <a:rPr lang="fr-FR" smtClean="0"/>
              <a:t>Souper de "Nouelle "</a:t>
            </a:r>
          </a:p>
          <a:p>
            <a:pPr lvl="2" eaLnBrk="1" hangingPunct="1"/>
            <a:r>
              <a:rPr lang="fr-FR" smtClean="0"/>
              <a:t>Le samedi 24 novembre, 2012</a:t>
            </a:r>
          </a:p>
          <a:p>
            <a:pPr lvl="2" eaLnBrk="1" hangingPunct="1"/>
            <a:r>
              <a:rPr lang="fr-FR" smtClean="0"/>
              <a:t>Restaurant Le Saint-Éloi Café Bistro </a:t>
            </a:r>
          </a:p>
          <a:p>
            <a:pPr lvl="2" eaLnBrk="1" hangingPunct="1"/>
            <a:r>
              <a:rPr lang="fr-FR" smtClean="0"/>
              <a:t>26 participants</a:t>
            </a:r>
          </a:p>
          <a:p>
            <a:pPr lvl="2" eaLnBrk="1" hangingPunct="1"/>
            <a:r>
              <a:rPr lang="fr-FR" smtClean="0"/>
              <a:t>Prix de présences</a:t>
            </a:r>
          </a:p>
          <a:p>
            <a:pPr lvl="2" eaLnBrk="1" hangingPunct="1"/>
            <a:r>
              <a:rPr lang="fr-FR" smtClean="0"/>
              <a:t>Musique acadienne</a:t>
            </a:r>
          </a:p>
          <a:p>
            <a:pPr lvl="2" eaLnBrk="1" hangingPunct="1"/>
            <a:r>
              <a:rPr lang="fr-FR" smtClean="0"/>
              <a:t>Très faible taux de participation</a:t>
            </a:r>
          </a:p>
          <a:p>
            <a:pPr lvl="2" eaLnBrk="1" hangingPunct="1"/>
            <a:endParaRPr lang="fr-FR" smtClean="0"/>
          </a:p>
          <a:p>
            <a:pPr lvl="2" eaLnBrk="1" hangingPunct="1"/>
            <a:r>
              <a:rPr lang="fr-FR" smtClean="0"/>
              <a:t>Après avoir consulté les membres, il semblerait que le coût et le menu limité sont les raisons principales du faible taux de participation.</a:t>
            </a:r>
            <a:br>
              <a:rPr lang="fr-FR" smtClean="0"/>
            </a:br>
            <a:r>
              <a:rPr lang="fr-FR" smtClean="0"/>
              <a:t/>
            </a:r>
            <a:br>
              <a:rPr lang="fr-FR" smtClean="0"/>
            </a:br>
            <a:endParaRPr lang="fr-FR" smtClean="0"/>
          </a:p>
          <a:p>
            <a:pPr lvl="2" eaLnBrk="1" hangingPunct="1"/>
            <a:endParaRPr lang="fr-FR" smtClean="0"/>
          </a:p>
          <a:p>
            <a:pPr lvl="1" eaLnBrk="1" hangingPunct="1">
              <a:buFont typeface="Wingdings 2" pitchFamily="18" charset="2"/>
              <a:buNone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Les dossiers</a:t>
            </a:r>
            <a:endParaRPr lang="fr-FR" smtClean="0">
              <a:solidFill>
                <a:srgbClr val="04617B"/>
              </a:solidFill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229600" cy="3997325"/>
          </a:xfrm>
        </p:spPr>
        <p:txBody>
          <a:bodyPr/>
          <a:lstStyle/>
          <a:p>
            <a:pPr eaLnBrk="1" hangingPunct="1"/>
            <a:r>
              <a:rPr lang="fr-CA" smtClean="0"/>
              <a:t>Site Web (responsable : Jacques Landry)</a:t>
            </a:r>
          </a:p>
          <a:p>
            <a:pPr eaLnBrk="1" hangingPunct="1"/>
            <a:r>
              <a:rPr lang="fr-CA" smtClean="0"/>
              <a:t>Acadialogue (responsable : Luc Léger et Michael Frenette)</a:t>
            </a:r>
          </a:p>
          <a:p>
            <a:pPr eaLnBrk="1" hangingPunct="1"/>
            <a:r>
              <a:rPr lang="fr-CA" smtClean="0"/>
              <a:t>Publicité et Relations publiques (responsables : C.A.)</a:t>
            </a:r>
          </a:p>
          <a:p>
            <a:pPr eaLnBrk="1" hangingPunct="1"/>
            <a:r>
              <a:rPr lang="fr-CA" smtClean="0"/>
              <a:t>Membriété (responsable : Mélanie-Eve Bourque, Guillaume Danis)</a:t>
            </a:r>
          </a:p>
          <a:p>
            <a:pPr eaLnBrk="1" hangingPunct="1"/>
            <a:r>
              <a:rPr lang="fr-CA" smtClean="0"/>
              <a:t>COAQ (responsable : Jason Deveau, Michael Frenette)</a:t>
            </a: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Les dossiers (activités)</a:t>
            </a:r>
            <a:endParaRPr lang="en-CA" smtClean="0">
              <a:solidFill>
                <a:srgbClr val="04617B"/>
              </a:solidFill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400" smtClean="0"/>
              <a:t>Brunch à la cabane à sucre (responsable : Guillaume Danis)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smtClean="0"/>
              <a:t>Souper au homard (responsables : Jean-Luc Thomas, C.A. et le CSAH)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smtClean="0"/>
              <a:t>FFO(responsable : Jason Deveau)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smtClean="0"/>
              <a:t>Épluchette de blé d’inde (Responsables : C.A.)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smtClean="0"/>
              <a:t>5 @ 7 acadien ( responsables : Maryline Gauvreau et Guillaume Danis)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smtClean="0"/>
              <a:t>Souper de Nouelle (responsables Jean-Luc Thomas)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smtClean="0"/>
              <a:t>Festivités du 15 août ( responsable : Michael Frenette)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Réalisations</a:t>
            </a:r>
            <a:endParaRPr lang="en-CA" smtClean="0"/>
          </a:p>
        </p:txBody>
      </p:sp>
      <p:pic>
        <p:nvPicPr>
          <p:cNvPr id="3481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85975"/>
            <a:ext cx="8229600" cy="4087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L’AARCN vise à jouer un rôle de rassembleur pour les Acadiens et Acadiennes de la région de la capitale nationale en favorisant le rayonnement de la communauté et de la culture acadienne.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Réalisations</a:t>
            </a:r>
            <a:endParaRPr lang="en-CA" smtClean="0"/>
          </a:p>
        </p:txBody>
      </p:sp>
      <p:pic>
        <p:nvPicPr>
          <p:cNvPr id="3584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81225" y="1935163"/>
            <a:ext cx="478155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Réalisations</a:t>
            </a:r>
            <a:endParaRPr lang="fr-FR" smtClean="0">
              <a:solidFill>
                <a:srgbClr val="04617B"/>
              </a:solidFill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fr-CA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fr-CA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fr-CA" sz="2400" dirty="0" smtClean="0"/>
              <a:t>Importante présence dans les médias (Le Droit, L`Express d`Ottawa, l`Acadie Nouvelle et CJFO-FM)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dirty="0" smtClean="0"/>
              <a:t>Présence au Salon de la généalogie de Gatineau.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dirty="0" smtClean="0"/>
              <a:t>Présence à une conférence de l`Ambassadeur Français au Canada.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dirty="0" err="1" smtClean="0"/>
              <a:t>Présence</a:t>
            </a:r>
            <a:r>
              <a:rPr lang="en-CA" sz="2400" dirty="0" smtClean="0"/>
              <a:t> au </a:t>
            </a:r>
            <a:r>
              <a:rPr lang="en-CA" sz="2400" dirty="0" err="1" smtClean="0"/>
              <a:t>Sommet</a:t>
            </a:r>
            <a:r>
              <a:rPr lang="en-CA" sz="2400" dirty="0" smtClean="0"/>
              <a:t> des </a:t>
            </a:r>
            <a:r>
              <a:rPr lang="en-CA" sz="2400" dirty="0" err="1"/>
              <a:t>é</a:t>
            </a:r>
            <a:r>
              <a:rPr lang="en-CA" sz="2400" dirty="0" err="1" smtClean="0"/>
              <a:t>tats</a:t>
            </a:r>
            <a:r>
              <a:rPr lang="en-CA" sz="2400" dirty="0" smtClean="0"/>
              <a:t> </a:t>
            </a:r>
            <a:r>
              <a:rPr lang="en-CA" sz="2400" dirty="0" err="1" smtClean="0"/>
              <a:t>généraux</a:t>
            </a:r>
            <a:r>
              <a:rPr lang="en-CA" sz="2400" dirty="0" smtClean="0"/>
              <a:t> de la </a:t>
            </a:r>
            <a:r>
              <a:rPr lang="en-CA" sz="2400" dirty="0" err="1" smtClean="0"/>
              <a:t>francophonie</a:t>
            </a:r>
            <a:r>
              <a:rPr lang="en-CA" sz="2400" dirty="0" smtClean="0"/>
              <a:t> </a:t>
            </a:r>
            <a:r>
              <a:rPr lang="en-CA" sz="2400" dirty="0" err="1" smtClean="0"/>
              <a:t>d`Ottawa</a:t>
            </a:r>
            <a:endParaRPr lang="en-CA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dirty="0" err="1" smtClean="0"/>
              <a:t>Création</a:t>
            </a:r>
            <a:r>
              <a:rPr lang="en-CA" sz="2400" dirty="0" smtClean="0"/>
              <a:t> d`un </a:t>
            </a:r>
            <a:r>
              <a:rPr lang="en-CA" sz="2400" dirty="0" err="1" smtClean="0"/>
              <a:t>comité</a:t>
            </a:r>
            <a:r>
              <a:rPr lang="en-CA" sz="2400" dirty="0" smtClean="0"/>
              <a:t> pour </a:t>
            </a:r>
            <a:r>
              <a:rPr lang="en-CA" sz="2400" dirty="0" err="1" smtClean="0"/>
              <a:t>l`organisation</a:t>
            </a:r>
            <a:r>
              <a:rPr lang="en-CA" sz="2400" dirty="0" smtClean="0"/>
              <a:t> du </a:t>
            </a:r>
            <a:r>
              <a:rPr lang="en-CA" sz="2400" dirty="0" err="1" smtClean="0"/>
              <a:t>souper</a:t>
            </a:r>
            <a:r>
              <a:rPr lang="en-CA" sz="2400" dirty="0" smtClean="0"/>
              <a:t> au </a:t>
            </a:r>
            <a:r>
              <a:rPr lang="en-CA" sz="2400" dirty="0" err="1" smtClean="0"/>
              <a:t>homard</a:t>
            </a:r>
            <a:r>
              <a:rPr lang="en-CA" sz="2400" dirty="0" smtClean="0"/>
              <a:t>.</a:t>
            </a:r>
            <a:endParaRPr lang="fr-CA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CA" sz="2400" dirty="0" smtClean="0"/>
              <a:t>Élection de Jason Deveau au poste de conseiller avec la COAQ.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fr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Réalisations</a:t>
            </a:r>
            <a:endParaRPr lang="en-C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fr-CA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fr-CA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fr-CA" sz="2400" dirty="0" smtClean="0"/>
              <a:t>Planification </a:t>
            </a:r>
            <a:r>
              <a:rPr lang="fr-CA" sz="2400" dirty="0"/>
              <a:t>d`une soirée acadienne pour le programme d`immersion de l`université d`Ottawa</a:t>
            </a:r>
            <a:r>
              <a:rPr lang="fr-CA" sz="24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dirty="0"/>
              <a:t>Distribution de </a:t>
            </a:r>
            <a:r>
              <a:rPr lang="en-CA" sz="2400" dirty="0" smtClean="0"/>
              <a:t>pamphlets </a:t>
            </a:r>
            <a:r>
              <a:rPr lang="en-CA" sz="2400" dirty="0" err="1" smtClean="0"/>
              <a:t>publicitaires</a:t>
            </a:r>
            <a:r>
              <a:rPr lang="en-CA" sz="2400" dirty="0" smtClean="0"/>
              <a:t> </a:t>
            </a:r>
            <a:r>
              <a:rPr lang="en-CA" sz="2400" dirty="0" err="1"/>
              <a:t>lors</a:t>
            </a:r>
            <a:r>
              <a:rPr lang="en-CA" sz="2400" dirty="0"/>
              <a:t> de spectacle </a:t>
            </a:r>
            <a:r>
              <a:rPr lang="en-CA" sz="2400" dirty="0" err="1"/>
              <a:t>acadien</a:t>
            </a:r>
            <a:r>
              <a:rPr lang="en-CA" sz="24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dirty="0" smtClean="0"/>
              <a:t>Candidature </a:t>
            </a:r>
            <a:r>
              <a:rPr lang="en-CA" sz="2400" dirty="0" err="1" smtClean="0"/>
              <a:t>comme</a:t>
            </a:r>
            <a:r>
              <a:rPr lang="en-CA" sz="2400" dirty="0" smtClean="0"/>
              <a:t> </a:t>
            </a:r>
            <a:r>
              <a:rPr lang="en-CA" sz="2400" dirty="0" err="1" smtClean="0"/>
              <a:t>membre</a:t>
            </a:r>
            <a:r>
              <a:rPr lang="en-CA" sz="2400" dirty="0"/>
              <a:t> </a:t>
            </a:r>
            <a:r>
              <a:rPr lang="en-CA" sz="2400" dirty="0" err="1" smtClean="0"/>
              <a:t>associé</a:t>
            </a:r>
            <a:r>
              <a:rPr lang="en-CA" sz="2400" dirty="0" smtClean="0"/>
              <a:t> </a:t>
            </a:r>
            <a:r>
              <a:rPr lang="en-CA" sz="2400" dirty="0" err="1" smtClean="0"/>
              <a:t>auprès</a:t>
            </a:r>
            <a:r>
              <a:rPr lang="en-CA" sz="2400" dirty="0" smtClean="0"/>
              <a:t> de la </a:t>
            </a:r>
            <a:r>
              <a:rPr lang="en-CA" sz="2400" dirty="0" err="1" smtClean="0"/>
              <a:t>Société</a:t>
            </a:r>
            <a:r>
              <a:rPr lang="en-CA" sz="2400" dirty="0" smtClean="0"/>
              <a:t> </a:t>
            </a:r>
            <a:r>
              <a:rPr lang="en-CA" sz="2400" dirty="0" err="1" smtClean="0"/>
              <a:t>Nationale</a:t>
            </a:r>
            <a:r>
              <a:rPr lang="en-CA" sz="2400" dirty="0" smtClean="0"/>
              <a:t> de </a:t>
            </a:r>
            <a:r>
              <a:rPr lang="en-CA" sz="2400" dirty="0" err="1" smtClean="0"/>
              <a:t>l`Acadie</a:t>
            </a:r>
            <a:r>
              <a:rPr lang="en-CA" sz="2400" dirty="0" smtClean="0"/>
              <a:t>.</a:t>
            </a:r>
            <a:endParaRPr lang="en-CA" sz="2400" dirty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fr-CA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fr-CA" sz="2400" dirty="0"/>
              <a:t>La </a:t>
            </a:r>
            <a:r>
              <a:rPr lang="fr-CA" sz="2400" dirty="0" err="1"/>
              <a:t>membriété</a:t>
            </a:r>
            <a:r>
              <a:rPr lang="fr-CA" sz="2400" dirty="0"/>
              <a:t> de l’AARCN : 109 membres actifs le 6 février </a:t>
            </a:r>
            <a:r>
              <a:rPr lang="fr-CA" sz="2400" dirty="0" smtClean="0"/>
              <a:t>2013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Réalisations</a:t>
            </a:r>
            <a:endParaRPr lang="en-CA" smtClean="0"/>
          </a:p>
        </p:txBody>
      </p:sp>
      <p:pic>
        <p:nvPicPr>
          <p:cNvPr id="3891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133600"/>
            <a:ext cx="2443163" cy="1828800"/>
          </a:xfrm>
        </p:spPr>
      </p:pic>
      <p:pic>
        <p:nvPicPr>
          <p:cNvPr id="3891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076325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9788" y="2438400"/>
            <a:ext cx="26955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873625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532765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5151438"/>
            <a:ext cx="13287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5019675"/>
            <a:ext cx="15240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ACTIVITÉS À VENIR…</a:t>
            </a:r>
            <a:endParaRPr lang="fr-FR" smtClean="0">
              <a:solidFill>
                <a:srgbClr val="04617B"/>
              </a:solidFill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smtClean="0"/>
              <a:t>Conférence </a:t>
            </a:r>
            <a:r>
              <a:rPr lang="en-CA" smtClean="0"/>
              <a:t>“Point de mire sur l’ Acadie” </a:t>
            </a:r>
            <a:endParaRPr lang="fr-CA" smtClean="0"/>
          </a:p>
          <a:p>
            <a:pPr eaLnBrk="1" hangingPunct="1"/>
            <a:r>
              <a:rPr lang="fr-CA" smtClean="0"/>
              <a:t>Brunch à la cabane à sucre – 24 mars 2013 à 11 h 30</a:t>
            </a:r>
          </a:p>
          <a:p>
            <a:pPr eaLnBrk="1" hangingPunct="1"/>
            <a:r>
              <a:rPr lang="fr-CA" smtClean="0"/>
              <a:t>Souper au homard – 2 juin 2013</a:t>
            </a:r>
          </a:p>
          <a:p>
            <a:pPr eaLnBrk="1" hangingPunct="1"/>
            <a:r>
              <a:rPr lang="fr-CA" smtClean="0"/>
              <a:t>Festivités et tintamarre du 15 août</a:t>
            </a:r>
          </a:p>
          <a:p>
            <a:pPr eaLnBrk="1" hangingPunct="1"/>
            <a:r>
              <a:rPr lang="fr-CA" smtClean="0"/>
              <a:t>5 @ 7 mensuels</a:t>
            </a:r>
          </a:p>
          <a:p>
            <a:pPr eaLnBrk="1" hangingPunct="1"/>
            <a:endParaRPr lang="fr-CA" smtClean="0"/>
          </a:p>
          <a:p>
            <a:pPr eaLnBrk="1" hangingPunct="1"/>
            <a:r>
              <a:rPr lang="fr-CA" smtClean="0"/>
              <a:t>… à déterminer par le prochain 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REMERCIEMENTS</a:t>
            </a:r>
            <a:endParaRPr lang="fr-FR" smtClean="0">
              <a:solidFill>
                <a:srgbClr val="04617B"/>
              </a:solidFill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460875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Merci à tous les bénévoles qui ont permis le succès de nos activités</a:t>
            </a:r>
          </a:p>
          <a:p>
            <a:pPr eaLnBrk="1" hangingPunct="1">
              <a:defRPr/>
            </a:pPr>
            <a:endParaRPr lang="fr-CA" dirty="0" smtClean="0"/>
          </a:p>
          <a:p>
            <a:pPr eaLnBrk="1" hangingPunct="1">
              <a:defRPr/>
            </a:pPr>
            <a:r>
              <a:rPr lang="fr-CA" dirty="0" smtClean="0"/>
              <a:t>Merci aux responsables des divers dossiers qui nous ont permis des réussites importantes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REMERCIEMENTS</a:t>
            </a:r>
            <a:endParaRPr lang="fr-FR" smtClean="0">
              <a:solidFill>
                <a:srgbClr val="04617B"/>
              </a:solidFill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4156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mtClean="0"/>
              <a:t>Merci aux membres du Conseil d’administration pour leurs engagements tout au long de l’année</a:t>
            </a:r>
          </a:p>
          <a:p>
            <a:pPr eaLnBrk="1" hangingPunct="1">
              <a:lnSpc>
                <a:spcPct val="90000"/>
              </a:lnSpc>
            </a:pPr>
            <a:endParaRPr lang="fr-CA" smtClean="0"/>
          </a:p>
          <a:p>
            <a:pPr eaLnBrk="1" hangingPunct="1">
              <a:lnSpc>
                <a:spcPct val="90000"/>
              </a:lnSpc>
            </a:pPr>
            <a:r>
              <a:rPr lang="fr-CA" smtClean="0"/>
              <a:t>Merci aux généreux commanditaires qui nous ont épaulé tout au long de l’année</a:t>
            </a:r>
          </a:p>
          <a:p>
            <a:pPr eaLnBrk="1" hangingPunct="1">
              <a:lnSpc>
                <a:spcPct val="90000"/>
              </a:lnSpc>
            </a:pPr>
            <a:endParaRPr lang="fr-CA" smtClean="0"/>
          </a:p>
          <a:p>
            <a:pPr eaLnBrk="1" hangingPunct="1">
              <a:lnSpc>
                <a:spcPct val="90000"/>
              </a:lnSpc>
            </a:pPr>
            <a:r>
              <a:rPr lang="fr-CA" smtClean="0"/>
              <a:t>Et à vous, chèr(e)s membres, de votre intérêt envers VOTRE ASSOCIATION ACADIENNE !</a:t>
            </a: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971550" y="2060575"/>
            <a:ext cx="7272338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ct val="25000"/>
              </a:spcBef>
            </a:pPr>
            <a:r>
              <a:rPr lang="fr-CA" sz="3000">
                <a:latin typeface="Constantia" pitchFamily="18" charset="0"/>
              </a:rPr>
              <a:t>Les possibilités sont nombreuses pour l’Association acadienne de la région de la capitale nationale.  Il y a, paraît-il, plusieurs dizaines de milliers d’acadiens et d’acadiennes dans la région.</a:t>
            </a:r>
          </a:p>
          <a:p>
            <a:pPr algn="ctr">
              <a:lnSpc>
                <a:spcPct val="115000"/>
              </a:lnSpc>
              <a:spcBef>
                <a:spcPct val="25000"/>
              </a:spcBef>
            </a:pPr>
            <a:r>
              <a:rPr lang="fr-CA" sz="3000">
                <a:latin typeface="Constantia" pitchFamily="18" charset="0"/>
              </a:rPr>
              <a:t>Impliquez-vous auprès de l’AARCN !</a:t>
            </a:r>
          </a:p>
        </p:txBody>
      </p:sp>
      <p:sp>
        <p:nvSpPr>
          <p:cNvPr id="43010" name="WordArt 3"/>
          <p:cNvSpPr>
            <a:spLocks noChangeArrowheads="1" noChangeShapeType="1" noTextEdit="1"/>
          </p:cNvSpPr>
          <p:nvPr/>
        </p:nvSpPr>
        <p:spPr bwMode="auto">
          <a:xfrm>
            <a:off x="2268538" y="765175"/>
            <a:ext cx="4608512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6350">
                  <a:noFill/>
                  <a:round/>
                  <a:headEnd/>
                  <a:tailEnd/>
                </a:ln>
                <a:solidFill>
                  <a:srgbClr val="04617B"/>
                </a:solidFill>
                <a:latin typeface="Arial"/>
                <a:cs typeface="Arial"/>
              </a:rPr>
              <a:t>L'AARCN DE DEMAIN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AARCN Logo with text on the 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14600"/>
            <a:ext cx="7391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705600" y="6248400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Objectifs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fr-CA" smtClean="0"/>
          </a:p>
          <a:p>
            <a:pPr eaLnBrk="1" hangingPunct="1">
              <a:lnSpc>
                <a:spcPct val="80000"/>
              </a:lnSpc>
            </a:pPr>
            <a:r>
              <a:rPr lang="fr-CA" smtClean="0"/>
              <a:t>Promouvoir la fraternité acadienne au sein de la région de la capitale nationale</a:t>
            </a:r>
          </a:p>
          <a:p>
            <a:pPr eaLnBrk="1" hangingPunct="1">
              <a:lnSpc>
                <a:spcPct val="80000"/>
              </a:lnSpc>
            </a:pPr>
            <a:endParaRPr lang="fr-CA" smtClean="0"/>
          </a:p>
          <a:p>
            <a:pPr eaLnBrk="1" hangingPunct="1">
              <a:lnSpc>
                <a:spcPct val="80000"/>
              </a:lnSpc>
            </a:pPr>
            <a:r>
              <a:rPr lang="fr-CA" smtClean="0"/>
              <a:t>Encourager le volet social au moyen d’activités socioculturelles divertissantes et représentatives de la culture acadienne</a:t>
            </a:r>
          </a:p>
          <a:p>
            <a:pPr eaLnBrk="1" hangingPunct="1">
              <a:lnSpc>
                <a:spcPct val="80000"/>
              </a:lnSpc>
            </a:pPr>
            <a:endParaRPr lang="fr-CA" smtClean="0"/>
          </a:p>
          <a:p>
            <a:pPr eaLnBrk="1" hangingPunct="1">
              <a:lnSpc>
                <a:spcPct val="80000"/>
              </a:lnSpc>
            </a:pPr>
            <a:r>
              <a:rPr lang="fr-CA" smtClean="0"/>
              <a:t>Fournir différents outils aux acadiens et acadiennes qui emménagent dans la région de la capitale ou qui y habitent, de même qu’aux acadiens et acadiennes qui planifient un retour en Acadie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6705600" cy="2286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fr-CA" sz="2400" dirty="0" smtClean="0"/>
              <a:t>Président : Michael </a:t>
            </a:r>
            <a:r>
              <a:rPr lang="fr-CA" sz="2400" dirty="0" err="1" smtClean="0"/>
              <a:t>Frenette</a:t>
            </a:r>
            <a:r>
              <a:rPr lang="fr-CA" sz="24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CA" sz="2400" dirty="0" smtClean="0"/>
              <a:t>Vice-président: </a:t>
            </a:r>
            <a:r>
              <a:rPr lang="fr-CA" sz="2400" dirty="0"/>
              <a:t>Jean-Luc Thomas </a:t>
            </a:r>
            <a:endParaRPr lang="fr-CA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CA" sz="2400" dirty="0" smtClean="0"/>
              <a:t>Trésorière : Mélanie-Ève Bourque 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fr-CA" sz="2400" dirty="0" smtClean="0"/>
              <a:t>    (Intérim - Martin Henri)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CA" sz="2400" dirty="0" smtClean="0"/>
              <a:t>Secrétaire : Luc Léger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CA" sz="2400" dirty="0" smtClean="0"/>
              <a:t>Conseillers : Guillaume Danis, Marilyne </a:t>
            </a:r>
            <a:r>
              <a:rPr lang="fr-CA" sz="2400" dirty="0" err="1" smtClean="0"/>
              <a:t>Gauvreau</a:t>
            </a:r>
            <a:r>
              <a:rPr lang="fr-CA" sz="2400" dirty="0" smtClean="0"/>
              <a:t> et Jason Deveau</a:t>
            </a:r>
            <a:endParaRPr lang="fr-FR" sz="2400" dirty="0" smtClean="0"/>
          </a:p>
        </p:txBody>
      </p:sp>
      <p:sp>
        <p:nvSpPr>
          <p:cNvPr id="1843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Le CA 2012-2013</a:t>
            </a:r>
            <a:endParaRPr lang="en-US" smtClean="0"/>
          </a:p>
        </p:txBody>
      </p:sp>
      <p:pic>
        <p:nvPicPr>
          <p:cNvPr id="18435" name="Picture 2" descr="D:\Profiles\r58284\Desktop\JLT.jpg"/>
          <p:cNvPicPr>
            <a:picLocks noChangeAspect="1" noChangeArrowheads="1"/>
          </p:cNvPicPr>
          <p:nvPr/>
        </p:nvPicPr>
        <p:blipFill>
          <a:blip r:embed="rId3"/>
          <a:srcRect b="15855"/>
          <a:stretch>
            <a:fillRect/>
          </a:stretch>
        </p:blipFill>
        <p:spPr bwMode="auto">
          <a:xfrm>
            <a:off x="7481888" y="838200"/>
            <a:ext cx="120491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4305300"/>
            <a:ext cx="13287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D:\Profiles\r58284\Desktop\jason.jpg"/>
          <p:cNvPicPr>
            <a:picLocks noChangeAspect="1" noChangeArrowheads="1"/>
          </p:cNvPicPr>
          <p:nvPr/>
        </p:nvPicPr>
        <p:blipFill>
          <a:blip r:embed="rId5"/>
          <a:srcRect l="25700" t="11922" r="12914" b="39073"/>
          <a:stretch>
            <a:fillRect/>
          </a:stretch>
        </p:blipFill>
        <p:spPr bwMode="auto">
          <a:xfrm>
            <a:off x="5657850" y="1371600"/>
            <a:ext cx="15335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4813300"/>
            <a:ext cx="13525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4765675"/>
            <a:ext cx="1279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4314825"/>
            <a:ext cx="14938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67575" y="2843213"/>
            <a:ext cx="16732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53263" y="4562475"/>
            <a:ext cx="12588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ACTIVITÉS 2012-2013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b="1" smtClean="0"/>
              <a:t>Assemblée générale annuelle (AGA)</a:t>
            </a:r>
          </a:p>
          <a:p>
            <a:pPr lvl="1" eaLnBrk="1" hangingPunct="1"/>
            <a:r>
              <a:rPr lang="fr-CA" smtClean="0"/>
              <a:t>Le jeudi 9 février 2012</a:t>
            </a:r>
          </a:p>
          <a:p>
            <a:pPr lvl="1" eaLnBrk="1" hangingPunct="1"/>
            <a:r>
              <a:rPr lang="fr-CA" smtClean="0"/>
              <a:t>25 participants</a:t>
            </a:r>
          </a:p>
          <a:p>
            <a:pPr lvl="1" eaLnBrk="1" hangingPunct="1"/>
            <a:endParaRPr lang="fr-CA" smtClean="0"/>
          </a:p>
          <a:p>
            <a:pPr eaLnBrk="1" hangingPunct="1"/>
            <a:r>
              <a:rPr lang="fr-CA" b="1" smtClean="0"/>
              <a:t>Cabane à sucre  Beantown Ranch</a:t>
            </a:r>
          </a:p>
          <a:p>
            <a:pPr lvl="1" eaLnBrk="1" hangingPunct="1"/>
            <a:r>
              <a:rPr lang="fr-CA" smtClean="0"/>
              <a:t>Le dimanche 18 mars 2012</a:t>
            </a:r>
          </a:p>
          <a:p>
            <a:pPr lvl="1" eaLnBrk="1" hangingPunct="1"/>
            <a:r>
              <a:rPr lang="fr-CA" smtClean="0"/>
              <a:t>102 participants</a:t>
            </a:r>
          </a:p>
          <a:p>
            <a:pPr lvl="1" eaLnBrk="1" hangingPunct="1"/>
            <a:r>
              <a:rPr lang="fr-CA" smtClean="0"/>
              <a:t>Plusieurs familles</a:t>
            </a:r>
          </a:p>
          <a:p>
            <a:pPr lvl="1" eaLnBrk="1" hangingPunct="1"/>
            <a:endParaRPr lang="fr-CA" smtClean="0"/>
          </a:p>
        </p:txBody>
      </p:sp>
      <p:pic>
        <p:nvPicPr>
          <p:cNvPr id="20483" name="Picture 2" descr="logo_m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5586413"/>
            <a:ext cx="1524000" cy="10953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484" name="Picture 4" descr="D:\Profiles\r58284\Desktop\BeanTow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8200" y="38100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D:\Profiles\r58284\My Documents\JCL - Personal\AARCN\Acadie - Kiosque au CNA Jan 2012\25081_10150161009830347_647315346_11825009_1259911_n.jpg"/>
          <p:cNvPicPr>
            <a:picLocks noChangeAspect="1" noChangeArrowheads="1"/>
          </p:cNvPicPr>
          <p:nvPr/>
        </p:nvPicPr>
        <p:blipFill>
          <a:blip r:embed="rId4"/>
          <a:srcRect l="19580" t="27274" r="7692"/>
          <a:stretch>
            <a:fillRect/>
          </a:stretch>
        </p:blipFill>
        <p:spPr bwMode="auto">
          <a:xfrm>
            <a:off x="4114800" y="4724400"/>
            <a:ext cx="1543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ACTIVITÉS 2012-2013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CA" b="1" dirty="0" smtClean="0"/>
              <a:t>Les Conférences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fr-CA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dirty="0" err="1"/>
              <a:t>Stéphanie</a:t>
            </a:r>
            <a:r>
              <a:rPr lang="en-CA" dirty="0"/>
              <a:t> </a:t>
            </a:r>
            <a:r>
              <a:rPr lang="en-CA" dirty="0" err="1" smtClean="0"/>
              <a:t>Chouinard</a:t>
            </a:r>
            <a:endParaRPr lang="en-CA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dirty="0" smtClean="0"/>
              <a:t>11 </a:t>
            </a:r>
            <a:r>
              <a:rPr lang="en-CA" dirty="0" err="1" smtClean="0"/>
              <a:t>juillet</a:t>
            </a:r>
            <a:r>
              <a:rPr lang="en-CA" dirty="0" smtClean="0"/>
              <a:t>, 2012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dirty="0" smtClean="0"/>
              <a:t>Le </a:t>
            </a:r>
            <a:r>
              <a:rPr lang="fr-FR" dirty="0"/>
              <a:t>projet autonomiste en Acadie: quel passé, pour quel avenir</a:t>
            </a:r>
            <a:r>
              <a:rPr lang="fr-FR" dirty="0" smtClean="0"/>
              <a:t>?</a:t>
            </a:r>
          </a:p>
          <a:p>
            <a:pPr marL="393700" lvl="1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fr-FR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dirty="0" smtClean="0"/>
              <a:t>Pr</a:t>
            </a:r>
            <a:r>
              <a:rPr lang="en-CA" dirty="0" err="1" smtClean="0"/>
              <a:t>ésenté</a:t>
            </a:r>
            <a:r>
              <a:rPr lang="en-CA" dirty="0" smtClean="0"/>
              <a:t> à TV Rogers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dirty="0" err="1" smtClean="0"/>
              <a:t>Près</a:t>
            </a:r>
            <a:r>
              <a:rPr lang="en-CA" dirty="0" smtClean="0"/>
              <a:t> de 30 participants.</a:t>
            </a:r>
          </a:p>
          <a:p>
            <a:pPr marL="393700" lvl="1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fr-CA" dirty="0" smtClean="0"/>
              <a:t/>
            </a:r>
            <a:br>
              <a:rPr lang="fr-CA" dirty="0" smtClean="0"/>
            </a:b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ACTIVITÉS 2012-2013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CA" b="1" dirty="0" smtClean="0"/>
              <a:t>Les Conférences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fr-CA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dirty="0"/>
              <a:t>Sébastien </a:t>
            </a:r>
            <a:r>
              <a:rPr lang="fr-FR" dirty="0" err="1"/>
              <a:t>Grammond</a:t>
            </a:r>
            <a:r>
              <a:rPr lang="fr-FR" dirty="0"/>
              <a:t>, Doyen de la section droit </a:t>
            </a:r>
            <a:r>
              <a:rPr lang="fr-FR" dirty="0" smtClean="0"/>
              <a:t>civil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dirty="0" smtClean="0"/>
              <a:t>13 </a:t>
            </a:r>
            <a:r>
              <a:rPr lang="en-CA" dirty="0" err="1" smtClean="0"/>
              <a:t>septembre</a:t>
            </a:r>
            <a:r>
              <a:rPr lang="en-CA" dirty="0" smtClean="0"/>
              <a:t>, 2012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dirty="0"/>
              <a:t>Le bilinguisme à la Cour suprême du </a:t>
            </a:r>
            <a:r>
              <a:rPr lang="fr-FR" dirty="0" smtClean="0"/>
              <a:t>Canada</a:t>
            </a:r>
          </a:p>
          <a:p>
            <a:pPr marL="393700" lvl="1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CA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dirty="0" err="1" smtClean="0"/>
              <a:t>Près</a:t>
            </a:r>
            <a:r>
              <a:rPr lang="en-CA" dirty="0" smtClean="0"/>
              <a:t> de 20 participants.</a:t>
            </a:r>
          </a:p>
          <a:p>
            <a:pPr marL="393700" lvl="1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fr-CA" dirty="0" smtClean="0"/>
              <a:t/>
            </a:r>
            <a:br>
              <a:rPr lang="fr-CA" dirty="0" smtClean="0"/>
            </a:b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ACTIVITÉS 2012-2013</a:t>
            </a:r>
            <a:endParaRPr lang="en-CA" smtClean="0">
              <a:solidFill>
                <a:srgbClr val="04617B"/>
              </a:solidFill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867775" cy="4997450"/>
          </a:xfrm>
        </p:spPr>
        <p:txBody>
          <a:bodyPr/>
          <a:lstStyle/>
          <a:p>
            <a:pPr eaLnBrk="1" hangingPunct="1">
              <a:defRPr/>
            </a:pPr>
            <a:r>
              <a:rPr lang="fr-CA" sz="2800" b="1" dirty="0" smtClean="0"/>
              <a:t>3</a:t>
            </a:r>
            <a:r>
              <a:rPr lang="fr-CA" sz="2800" b="1" baseline="30000" dirty="0" smtClean="0"/>
              <a:t>ième</a:t>
            </a:r>
            <a:r>
              <a:rPr lang="fr-CA" sz="2800" b="1" dirty="0" smtClean="0"/>
              <a:t> Partie d’hockey</a:t>
            </a:r>
            <a:br>
              <a:rPr lang="fr-CA" sz="2800" b="1" dirty="0" smtClean="0"/>
            </a:br>
            <a:endParaRPr lang="fr-CA" sz="2800" b="1" dirty="0" smtClean="0"/>
          </a:p>
          <a:p>
            <a:pPr lvl="1" eaLnBrk="1" hangingPunct="1">
              <a:defRPr/>
            </a:pPr>
            <a:r>
              <a:rPr lang="fr-CA" dirty="0" smtClean="0"/>
              <a:t>Le dimanche 25 mars 2012</a:t>
            </a:r>
          </a:p>
          <a:p>
            <a:pPr lvl="1" eaLnBrk="1" hangingPunct="1">
              <a:defRPr/>
            </a:pPr>
            <a:r>
              <a:rPr lang="fr-CA" dirty="0" smtClean="0"/>
              <a:t>Aréna Cholette, Gatineau</a:t>
            </a:r>
          </a:p>
          <a:p>
            <a:pPr marL="668337" lvl="2" indent="0" eaLnBrk="1" hangingPunct="1">
              <a:buFont typeface="Wingdings 2" pitchFamily="18" charset="2"/>
              <a:buNone/>
              <a:defRPr/>
            </a:pPr>
            <a:endParaRPr lang="fr-CA" sz="1900" dirty="0" smtClean="0"/>
          </a:p>
          <a:p>
            <a:pPr lvl="2" eaLnBrk="1" hangingPunct="1">
              <a:defRPr/>
            </a:pPr>
            <a:r>
              <a:rPr lang="fr-CA" sz="1900" dirty="0" smtClean="0"/>
              <a:t>Participation faible des membres.</a:t>
            </a:r>
          </a:p>
          <a:p>
            <a:pPr lvl="2" eaLnBrk="1" hangingPunct="1">
              <a:defRPr/>
            </a:pPr>
            <a:r>
              <a:rPr lang="fr-CA" sz="1900" dirty="0" smtClean="0"/>
              <a:t>Perte financière pour l`AARCN.</a:t>
            </a:r>
            <a:br>
              <a:rPr lang="fr-CA" sz="1900" dirty="0" smtClean="0"/>
            </a:br>
            <a:r>
              <a:rPr lang="fr-CA" sz="1900" dirty="0" smtClean="0"/>
              <a:t/>
            </a:r>
            <a:br>
              <a:rPr lang="fr-CA" sz="1900" dirty="0" smtClean="0"/>
            </a:br>
            <a:r>
              <a:rPr lang="fr-CA" sz="1900" dirty="0" smtClean="0"/>
              <a:t/>
            </a:r>
            <a:br>
              <a:rPr lang="fr-CA" sz="1900" dirty="0" smtClean="0"/>
            </a:br>
            <a:r>
              <a:rPr lang="fr-CA" sz="1900" dirty="0" smtClean="0"/>
              <a:t>* Le CA prend la décision de placer cette activité sur la glace.</a:t>
            </a:r>
          </a:p>
          <a:p>
            <a:pPr lvl="2" eaLnBrk="1" hangingPunct="1">
              <a:defRPr/>
            </a:pPr>
            <a:endParaRPr lang="fr-CA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ACTIVITÉS 2012-2013</a:t>
            </a:r>
            <a:endParaRPr lang="en-CA" smtClean="0">
              <a:solidFill>
                <a:srgbClr val="04617B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867775" cy="4997450"/>
          </a:xfrm>
        </p:spPr>
        <p:txBody>
          <a:bodyPr>
            <a:normAutofit/>
          </a:bodyPr>
          <a:lstStyle/>
          <a:p>
            <a:pPr marL="273050" lvl="1" indent="-273050" eaLnBrk="1" hangingPunct="1">
              <a:lnSpc>
                <a:spcPct val="80000"/>
              </a:lnSpc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fr-CA" b="1" dirty="0" smtClean="0"/>
          </a:p>
          <a:p>
            <a:pPr marL="273050" lvl="1" indent="-273050" eaLnBrk="1" hangingPunct="1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r>
              <a:rPr lang="fr-FR" sz="2200" dirty="0" err="1" smtClean="0"/>
              <a:t>Lunenburg</a:t>
            </a:r>
            <a:r>
              <a:rPr lang="fr-FR" sz="2200" dirty="0" smtClean="0"/>
              <a:t> Pub &amp; Bar</a:t>
            </a:r>
          </a:p>
          <a:p>
            <a:pPr marL="1143000" lvl="2" indent="-228600" eaLnBrk="1" hangingPunct="1">
              <a:lnSpc>
                <a:spcPct val="80000"/>
              </a:lnSpc>
              <a:defRPr/>
            </a:pPr>
            <a:r>
              <a:rPr lang="fr-FR" sz="1900" dirty="0" smtClean="0"/>
              <a:t>Le jeudi 23 février 2012</a:t>
            </a:r>
          </a:p>
          <a:p>
            <a:pPr marL="1143000" lvl="2" indent="-228600" eaLnBrk="1" hangingPunct="1">
              <a:lnSpc>
                <a:spcPct val="80000"/>
              </a:lnSpc>
              <a:defRPr/>
            </a:pPr>
            <a:r>
              <a:rPr lang="fr-FR" sz="2000" dirty="0" smtClean="0"/>
              <a:t>Monsieur </a:t>
            </a:r>
            <a:r>
              <a:rPr lang="fr-FR" sz="2000" dirty="0"/>
              <a:t>Roger Léger </a:t>
            </a:r>
            <a:r>
              <a:rPr lang="fr-FR" sz="2000" dirty="0" smtClean="0"/>
              <a:t>était </a:t>
            </a:r>
            <a:r>
              <a:rPr lang="fr-FR" sz="2000" dirty="0"/>
              <a:t>sur place pour lancer l'Agenda historique acadien </a:t>
            </a:r>
            <a:r>
              <a:rPr lang="fr-FR" sz="2000" dirty="0" smtClean="0"/>
              <a:t>2012.</a:t>
            </a:r>
          </a:p>
          <a:p>
            <a:pPr lvl="2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fr-FR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CA" sz="2400" dirty="0" err="1"/>
              <a:t>Brasseurs</a:t>
            </a:r>
            <a:r>
              <a:rPr lang="en-CA" sz="2400" dirty="0"/>
              <a:t> Du </a:t>
            </a:r>
            <a:r>
              <a:rPr lang="en-CA" sz="2400" dirty="0" smtClean="0"/>
              <a:t>Temps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fr-FR" dirty="0" smtClean="0"/>
              <a:t>le jeudi 19 avril 2012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fr-FR" dirty="0" smtClean="0"/>
              <a:t>Plus de 40 participants</a:t>
            </a:r>
          </a:p>
          <a:p>
            <a:pPr lvl="3" eaLnBrk="1" hangingPunct="1">
              <a:lnSpc>
                <a:spcPct val="80000"/>
              </a:lnSpc>
              <a:defRPr/>
            </a:pPr>
            <a:endParaRPr lang="fr-FR" sz="1300" dirty="0"/>
          </a:p>
          <a:p>
            <a:pPr lvl="3" eaLnBrk="1" hangingPunct="1">
              <a:lnSpc>
                <a:spcPct val="80000"/>
              </a:lnSpc>
              <a:defRPr/>
            </a:pPr>
            <a:endParaRPr lang="fr-FR" sz="13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CA" sz="2400" dirty="0" err="1" smtClean="0"/>
              <a:t>Barley</a:t>
            </a:r>
            <a:r>
              <a:rPr lang="fr-CA" sz="2400" dirty="0" smtClean="0"/>
              <a:t> </a:t>
            </a:r>
            <a:r>
              <a:rPr lang="fr-CA" sz="2400" dirty="0" err="1" smtClean="0"/>
              <a:t>Mow</a:t>
            </a:r>
            <a:endParaRPr lang="fr-CA" sz="24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fr-CA" dirty="0"/>
              <a:t>l</a:t>
            </a:r>
            <a:r>
              <a:rPr lang="fr-CA" dirty="0" smtClean="0"/>
              <a:t>e jeudi 19 juillet 2012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fr-CA" dirty="0" smtClean="0"/>
              <a:t>Premier 6 à 8 dans le secteur Orléans.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fr-CA" dirty="0" smtClean="0"/>
              <a:t>Très bon taux de participation.</a:t>
            </a:r>
            <a:br>
              <a:rPr lang="fr-CA" dirty="0" smtClean="0"/>
            </a:b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853</TotalTime>
  <Words>1002</Words>
  <Application>Microsoft Office PowerPoint</Application>
  <PresentationFormat>On-screen Show (4:3)</PresentationFormat>
  <Paragraphs>196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Rapport du président</vt:lpstr>
      <vt:lpstr>Vision</vt:lpstr>
      <vt:lpstr>Objectifs</vt:lpstr>
      <vt:lpstr>Le CA 2012-2013</vt:lpstr>
      <vt:lpstr>ACTIVITÉS 2012-2013</vt:lpstr>
      <vt:lpstr>ACTIVITÉS 2012-2013</vt:lpstr>
      <vt:lpstr>ACTIVITÉS 2012-2013</vt:lpstr>
      <vt:lpstr>ACTIVITÉS 2012-2013</vt:lpstr>
      <vt:lpstr>ACTIVITÉS 2012-2013</vt:lpstr>
      <vt:lpstr>ACTIVITÉS 2012-2013</vt:lpstr>
      <vt:lpstr>ACTIVITÉS 2012-2013</vt:lpstr>
      <vt:lpstr>ACTIVITÉS 2012-2013</vt:lpstr>
      <vt:lpstr>ACTIVITÉS 2012-2013</vt:lpstr>
      <vt:lpstr>ACTIVITÉS 2012-2013</vt:lpstr>
      <vt:lpstr>ACTIVITÉS 2012-2013</vt:lpstr>
      <vt:lpstr>ACTIVITÉS 2012-2013</vt:lpstr>
      <vt:lpstr>Les dossiers</vt:lpstr>
      <vt:lpstr>Les dossiers (activités)</vt:lpstr>
      <vt:lpstr>Réalisations</vt:lpstr>
      <vt:lpstr>Réalisations</vt:lpstr>
      <vt:lpstr>Réalisations</vt:lpstr>
      <vt:lpstr>Réalisations</vt:lpstr>
      <vt:lpstr>Réalisations</vt:lpstr>
      <vt:lpstr>ACTIVITÉS À VENIR…</vt:lpstr>
      <vt:lpstr>REMERCIEMENTS</vt:lpstr>
      <vt:lpstr>REMERCIEMENTS</vt:lpstr>
      <vt:lpstr>PowerPoint Presentation</vt:lpstr>
      <vt:lpstr>PowerPoint Presentation</vt:lpstr>
    </vt:vector>
  </TitlesOfParts>
  <Company>Freescale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du président</dc:title>
  <dc:creator>User</dc:creator>
  <cp:lastModifiedBy>Eric Cormier</cp:lastModifiedBy>
  <cp:revision>48</cp:revision>
  <dcterms:created xsi:type="dcterms:W3CDTF">2012-02-09T03:27:22Z</dcterms:created>
  <dcterms:modified xsi:type="dcterms:W3CDTF">2017-02-10T17:28:10Z</dcterms:modified>
</cp:coreProperties>
</file>