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22"/>
  </p:notesMasterIdLst>
  <p:sldIdLst>
    <p:sldId id="256" r:id="rId3"/>
    <p:sldId id="257" r:id="rId4"/>
    <p:sldId id="258" r:id="rId5"/>
    <p:sldId id="282" r:id="rId6"/>
    <p:sldId id="283" r:id="rId7"/>
    <p:sldId id="290" r:id="rId8"/>
    <p:sldId id="263" r:id="rId9"/>
    <p:sldId id="284" r:id="rId10"/>
    <p:sldId id="287" r:id="rId11"/>
    <p:sldId id="281" r:id="rId12"/>
    <p:sldId id="288" r:id="rId13"/>
    <p:sldId id="289" r:id="rId14"/>
    <p:sldId id="280" r:id="rId15"/>
    <p:sldId id="268" r:id="rId16"/>
    <p:sldId id="285" r:id="rId17"/>
    <p:sldId id="286" r:id="rId18"/>
    <p:sldId id="291" r:id="rId19"/>
    <p:sldId id="275" r:id="rId20"/>
    <p:sldId id="277" r:id="rId21"/>
  </p:sldIdLst>
  <p:sldSz cx="9144000" cy="6858000" type="screen4x3"/>
  <p:notesSz cx="7077075" cy="9369425"/>
  <p:embeddedFontLst>
    <p:embeddedFont>
      <p:font typeface="Arial Black" panose="020B0A04020102020204" pitchFamily="34" charset="0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nstantia" panose="02030602050306030303" pitchFamily="18" charset="0"/>
      <p:regular r:id="rId28"/>
      <p:bold r:id="rId29"/>
      <p:italic r:id="rId30"/>
      <p:boldItalic r:id="rId31"/>
    </p:embeddedFont>
    <p:embeddedFont>
      <p:font typeface="Forte" panose="03060902040502070203" pitchFamily="66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4" autoAdjust="0"/>
    <p:restoredTop sz="94624" autoAdjust="0"/>
  </p:normalViewPr>
  <p:slideViewPr>
    <p:cSldViewPr snapToGrid="0">
      <p:cViewPr varScale="1">
        <p:scale>
          <a:sx n="62" d="100"/>
          <a:sy n="62" d="100"/>
        </p:scale>
        <p:origin x="58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67050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08438" y="0"/>
            <a:ext cx="3067050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99525"/>
            <a:ext cx="3067050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08438" y="8899525"/>
            <a:ext cx="3067050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7" name="Google Shape;137;p3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:notes"/>
          <p:cNvSpPr txBox="1">
            <a:spLocks noGrp="1"/>
          </p:cNvSpPr>
          <p:nvPr>
            <p:ph type="sldNum" idx="12"/>
          </p:nvPr>
        </p:nvSpPr>
        <p:spPr>
          <a:xfrm>
            <a:off x="4008438" y="8899525"/>
            <a:ext cx="3067050" cy="46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50" tIns="46975" rIns="93950" bIns="469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2:notes"/>
          <p:cNvSpPr txBox="1">
            <a:spLocks noGrp="1"/>
          </p:cNvSpPr>
          <p:nvPr>
            <p:ph type="body" idx="1"/>
          </p:nvPr>
        </p:nvSpPr>
        <p:spPr>
          <a:xfrm>
            <a:off x="708025" y="4449763"/>
            <a:ext cx="5661025" cy="4216400"/>
          </a:xfrm>
          <a:prstGeom prst="rect">
            <a:avLst/>
          </a:prstGeom>
        </p:spPr>
        <p:txBody>
          <a:bodyPr spcFirstLastPara="1" wrap="square" lIns="93950" tIns="46975" rIns="93950" bIns="469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4713" cy="3513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 rot="-10380000" flipH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1"/>
          <p:cNvSpPr/>
          <p:nvPr/>
        </p:nvSpPr>
        <p:spPr>
          <a:xfrm rot="-10380000" flipH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1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2" name="Google Shape;82;p11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●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●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●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●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 rot="5400000">
            <a:off x="2377281" y="15081"/>
            <a:ext cx="4389437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●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●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●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●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●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●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●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●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●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●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●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●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tile tx="0" ty="0" sx="65000" sy="65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9525" y="-7938"/>
            <a:ext cx="9163050" cy="1041401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381500" y="-7938"/>
            <a:ext cx="4762500" cy="638176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7" name="Google Shape;17;p1"/>
          <p:cNvGrpSpPr/>
          <p:nvPr/>
        </p:nvGrpSpPr>
        <p:grpSpPr>
          <a:xfrm>
            <a:off x="-29327" y="-14808"/>
            <a:ext cx="9198220" cy="1083716"/>
            <a:chOff x="-29322" y="-1971"/>
            <a:chExt cx="9198255" cy="1086266"/>
          </a:xfrm>
        </p:grpSpPr>
        <p:sp>
          <p:nvSpPr>
            <p:cNvPr id="18" name="Google Shape;18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pic>
        <p:nvPicPr>
          <p:cNvPr id="20" name="Google Shape;20;p1" descr="AARCN Logo with text on the right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62800" y="6375400"/>
            <a:ext cx="1905000" cy="406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65000" sy="65000" flip="none" algn="tl"/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-9525" y="-7938"/>
            <a:ext cx="9163050" cy="1041401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4381500" y="-7938"/>
            <a:ext cx="4762500" cy="638176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09" name="Google Shape;109;p14"/>
          <p:cNvGrpSpPr/>
          <p:nvPr/>
        </p:nvGrpSpPr>
        <p:grpSpPr>
          <a:xfrm>
            <a:off x="-29327" y="-14808"/>
            <a:ext cx="9198220" cy="1083716"/>
            <a:chOff x="-29322" y="-1971"/>
            <a:chExt cx="9198255" cy="1086266"/>
          </a:xfrm>
        </p:grpSpPr>
        <p:sp>
          <p:nvSpPr>
            <p:cNvPr id="110" name="Google Shape;110;p14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pic>
        <p:nvPicPr>
          <p:cNvPr id="112" name="Google Shape;112;p14" descr="AARCN Logo with text on the righ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2800" y="6375400"/>
            <a:ext cx="1905000" cy="406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www.infoweekend.ca/actualites" TargetMode="External"/><Relationship Id="rId7" Type="http://schemas.openxmlformats.org/officeDocument/2006/relationships/image" Target="../media/image23.jpeg"/><Relationship Id="rId2" Type="http://schemas.openxmlformats.org/officeDocument/2006/relationships/hyperlink" Target="https://www.infoweekend.ca/actualites/societe/427876/melanie-morin-redonne-a-la-communaute-acadienne-dottawa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hyperlink" Target="https://www.infoweekend.ca/actualites/societe/427876/melanie-morin-redonne-a-la-communaute-acadienne-dottawa#Toutes" TargetMode="External"/><Relationship Id="rId4" Type="http://schemas.openxmlformats.org/officeDocument/2006/relationships/hyperlink" Target="https://www.infoweekend.ca/actualites/societ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684673A-EA20-4468-8139-C0E7782E8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805" y="1345272"/>
            <a:ext cx="6266492" cy="38329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1101" y="527751"/>
            <a:ext cx="5442280" cy="544228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18654" y="3609109"/>
            <a:ext cx="5264727" cy="4412673"/>
          </a:xfrm>
        </p:spPr>
        <p:txBody>
          <a:bodyPr/>
          <a:lstStyle/>
          <a:p>
            <a:endParaRPr lang="fr-CA"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fr-CA"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87B8B9-34E9-4B08-9210-EBE66F1F54A4}"/>
              </a:ext>
            </a:extLst>
          </p:cNvPr>
          <p:cNvSpPr txBox="1"/>
          <p:nvPr/>
        </p:nvSpPr>
        <p:spPr>
          <a:xfrm>
            <a:off x="5000624" y="654221"/>
            <a:ext cx="4143376" cy="6381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chemeClr val="bg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fr-CA"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5538" lvl="2" indent="-457200">
              <a:spcBef>
                <a:spcPts val="400"/>
              </a:spcBef>
              <a:buClr>
                <a:schemeClr val="bg2">
                  <a:lumMod val="60000"/>
                  <a:lumOff val="40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fr-CA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Visite guidée acadienne au Musée des beaux-arts du Canada (15 part.).</a:t>
            </a:r>
          </a:p>
          <a:p>
            <a:pPr marL="668338" lvl="2">
              <a:spcBef>
                <a:spcPts val="400"/>
              </a:spcBef>
              <a:buClr>
                <a:schemeClr val="bg2">
                  <a:lumMod val="60000"/>
                  <a:lumOff val="40000"/>
                </a:schemeClr>
              </a:buClr>
              <a:buSzPct val="70000"/>
            </a:pPr>
            <a:endParaRPr lang="fr-CA"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5538" lvl="2" indent="-457200">
              <a:spcBef>
                <a:spcPts val="400"/>
              </a:spcBef>
              <a:buClr>
                <a:schemeClr val="bg2">
                  <a:lumMod val="60000"/>
                  <a:lumOff val="40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fr-CA" sz="2800" b="1" dirty="0"/>
              <a:t>Conférence virtuelle de Rémi </a:t>
            </a:r>
            <a:r>
              <a:rPr lang="fr-CA" sz="2800" b="1" dirty="0" err="1"/>
              <a:t>Belliveau</a:t>
            </a:r>
            <a:r>
              <a:rPr lang="fr-CA" sz="2800" b="1" dirty="0"/>
              <a:t> (30 part.).</a:t>
            </a:r>
            <a:endParaRPr lang="fr-CA"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5538" lvl="2" indent="-457200">
              <a:spcBef>
                <a:spcPts val="400"/>
              </a:spcBef>
              <a:buClr>
                <a:schemeClr val="bg2">
                  <a:lumMod val="40000"/>
                  <a:lumOff val="60000"/>
                </a:schemeClr>
              </a:buClr>
              <a:buSzPct val="66000"/>
              <a:buFont typeface="Arial" panose="020B0604020202020204" pitchFamily="34" charset="0"/>
              <a:buChar char="•"/>
            </a:pPr>
            <a:endParaRPr lang="fr-CA"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5538" lvl="2" indent="-457200">
              <a:spcBef>
                <a:spcPts val="400"/>
              </a:spcBef>
              <a:buClr>
                <a:schemeClr val="bg2">
                  <a:lumMod val="40000"/>
                  <a:lumOff val="60000"/>
                </a:schemeClr>
              </a:buClr>
              <a:buSzPct val="70000"/>
              <a:buFont typeface="Arial" panose="020B0604020202020204" pitchFamily="34" charset="0"/>
              <a:buChar char="•"/>
            </a:pPr>
            <a:endParaRPr lang="fr-CA"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D64E572C-6F89-4FE0-A1D2-31B937431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38" y="883578"/>
            <a:ext cx="3768047" cy="3768047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602D292-63F9-40CE-8849-272A2E414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6218" y="883578"/>
            <a:ext cx="5511619" cy="4412673"/>
          </a:xfrm>
        </p:spPr>
        <p:txBody>
          <a:bodyPr/>
          <a:lstStyle/>
          <a:p>
            <a:pPr>
              <a:buNone/>
            </a:pPr>
            <a:endParaRPr lang="fr-CA"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lang="fr-CA"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-246062">
              <a:spcBef>
                <a:spcPts val="400"/>
              </a:spcBef>
              <a:buSzPts val="1400"/>
            </a:pPr>
            <a:r>
              <a:rPr lang="fr-CA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Concours hivernal pour promouvoir l’AARCN sur Instagram et Facebook.</a:t>
            </a:r>
          </a:p>
          <a:p>
            <a:pPr marL="914400" lvl="2" indent="-246062">
              <a:spcBef>
                <a:spcPts val="400"/>
              </a:spcBef>
              <a:buSzPts val="1400"/>
            </a:pPr>
            <a:r>
              <a:rPr lang="fr-CA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Panier-cadeau comme prix.</a:t>
            </a:r>
          </a:p>
          <a:p>
            <a:pPr marL="914400" lvl="2" indent="-246062">
              <a:spcBef>
                <a:spcPts val="400"/>
              </a:spcBef>
              <a:buSzPts val="1400"/>
            </a:pPr>
            <a:r>
              <a:rPr lang="fr-CA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Participants étaient invités à aimer et partager leur activité préférée en hiver.</a:t>
            </a:r>
          </a:p>
          <a:p>
            <a:pPr marL="914400" lvl="2" indent="-246062">
              <a:spcBef>
                <a:spcPts val="400"/>
              </a:spcBef>
              <a:buSzPts val="1400"/>
            </a:pPr>
            <a:r>
              <a:rPr lang="fr-CA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 likes, 7 commentaires.</a:t>
            </a:r>
          </a:p>
        </p:txBody>
      </p:sp>
    </p:spTree>
    <p:extLst>
      <p:ext uri="{BB962C8B-B14F-4D97-AF65-F5344CB8AC3E}">
        <p14:creationId xmlns:p14="http://schemas.microsoft.com/office/powerpoint/2010/main" val="3307181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5E36092-C50D-456B-A71E-5D0C19F84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77" y="513708"/>
            <a:ext cx="5463283" cy="546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90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263236"/>
            <a:ext cx="9130145" cy="2224377"/>
          </a:xfrm>
        </p:spPr>
        <p:txBody>
          <a:bodyPr/>
          <a:lstStyle/>
          <a:p>
            <a:r>
              <a:rPr lang="fr-CA" sz="4800" b="1" dirty="0"/>
              <a:t>Partenariat avec le créateur de Capitaine Acadie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09168" y="2062198"/>
            <a:ext cx="3544405" cy="4188333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-405363" y="1375424"/>
            <a:ext cx="5511619" cy="4412673"/>
          </a:xfrm>
        </p:spPr>
        <p:txBody>
          <a:bodyPr/>
          <a:lstStyle/>
          <a:p>
            <a:pPr>
              <a:buNone/>
            </a:pPr>
            <a:endParaRPr lang="fr-CA" sz="6000" b="1" dirty="0">
              <a:solidFill>
                <a:schemeClr val="dk2"/>
              </a:solidFill>
              <a:latin typeface="Calibri"/>
              <a:cs typeface="Calibri"/>
              <a:sym typeface="Arial"/>
            </a:endParaRPr>
          </a:p>
          <a:p>
            <a:pPr>
              <a:buNone/>
            </a:pPr>
            <a:endParaRPr lang="fr-CA"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-246062">
              <a:spcBef>
                <a:spcPts val="400"/>
              </a:spcBef>
              <a:buSzPts val="1400"/>
            </a:pPr>
            <a:r>
              <a:rPr lang="fr-CA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L’aventure du 2e tome se déroule à Ottawa et contient des références à l’AARCN. Il en est au 3</a:t>
            </a:r>
            <a:r>
              <a:rPr lang="fr-CA" sz="2800" b="1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fr-CA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914400" lvl="2" indent="-246062">
              <a:spcBef>
                <a:spcPts val="400"/>
              </a:spcBef>
              <a:buSzPts val="1400"/>
            </a:pPr>
            <a:r>
              <a:rPr lang="fr-CA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Exposition au </a:t>
            </a:r>
            <a:r>
              <a:rPr lang="fr-CA" sz="2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Muséoparc</a:t>
            </a:r>
            <a:r>
              <a:rPr lang="fr-CA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fin mars-avril.</a:t>
            </a:r>
          </a:p>
          <a:p>
            <a:pPr marL="914400" lvl="2" indent="-246062">
              <a:spcBef>
                <a:spcPts val="400"/>
              </a:spcBef>
              <a:buSzPts val="1400"/>
            </a:pPr>
            <a:r>
              <a:rPr lang="fr-CA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Bonne publicité pour l’AARCN.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>
            <a:spLocks noGrp="1"/>
          </p:cNvSpPr>
          <p:nvPr>
            <p:ph type="title"/>
          </p:nvPr>
        </p:nvSpPr>
        <p:spPr>
          <a:xfrm>
            <a:off x="96982" y="839346"/>
            <a:ext cx="447501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0" b="1" dirty="0" err="1"/>
              <a:t>Instagram</a:t>
            </a:r>
            <a:endParaRPr sz="6000" b="1" dirty="0"/>
          </a:p>
        </p:txBody>
      </p:sp>
      <p:pic>
        <p:nvPicPr>
          <p:cNvPr id="7" name="Picture 6" descr="124764371_1875833705889141_332474690015059927_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552" y="1203177"/>
            <a:ext cx="4614497" cy="4614497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7FA33AF-9EC5-43FA-8533-9EBCF7F54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441546" y="2183593"/>
            <a:ext cx="4502150" cy="4413250"/>
          </a:xfrm>
        </p:spPr>
        <p:txBody>
          <a:bodyPr/>
          <a:lstStyle/>
          <a:p>
            <a:pPr>
              <a:buNone/>
            </a:pPr>
            <a:endParaRPr lang="fr-CA"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-246062">
              <a:spcBef>
                <a:spcPts val="400"/>
              </a:spcBef>
              <a:buSzPts val="1400"/>
            </a:pPr>
            <a:r>
              <a:rPr lang="fr-CA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L’AARCN est sur Instagram depuis 2020.</a:t>
            </a:r>
          </a:p>
          <a:p>
            <a:pPr marL="914400" lvl="2" indent="-246062">
              <a:spcBef>
                <a:spcPts val="400"/>
              </a:spcBef>
              <a:buSzPts val="1400"/>
            </a:pPr>
            <a:endParaRPr lang="fr-CA"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-246062">
              <a:spcBef>
                <a:spcPts val="400"/>
              </a:spcBef>
              <a:buSzPts val="1400"/>
            </a:pPr>
            <a:r>
              <a:rPr lang="fr-CA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204 comptes nous suivent.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74C1D-E403-43E9-AEC0-75F7E9AE3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sz="6000" b="1" dirty="0"/>
              <a:t>Facebook</a:t>
            </a:r>
            <a:endParaRPr lang="en-US" sz="6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316C5-7FAF-45A2-8A7E-F4FEE58B8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79785" y="1420813"/>
            <a:ext cx="9323785" cy="4530725"/>
          </a:xfrm>
        </p:spPr>
        <p:txBody>
          <a:bodyPr/>
          <a:lstStyle/>
          <a:p>
            <a:pPr marL="668338" lvl="2" indent="0">
              <a:spcBef>
                <a:spcPts val="400"/>
              </a:spcBef>
              <a:buSzPts val="1400"/>
              <a:buNone/>
            </a:pPr>
            <a:endParaRPr lang="fr-CA" sz="28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4400" lvl="2" indent="-246062">
              <a:spcBef>
                <a:spcPts val="400"/>
              </a:spcBef>
              <a:buSzPts val="1400"/>
            </a:pPr>
            <a:r>
              <a:rPr lang="fr-CA" sz="2800" b="1" dirty="0">
                <a:solidFill>
                  <a:srgbClr val="000000"/>
                </a:solidFill>
                <a:latin typeface="Arial"/>
                <a:cs typeface="Arial"/>
              </a:rPr>
              <a:t>Page publique de l’AARCN (1045 abonnés) et babillard communautaire public (1200 membres). Il y a une augmentation stable.</a:t>
            </a:r>
          </a:p>
          <a:p>
            <a:endParaRPr lang="fr-CA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FBD6D3-5A64-46CF-9006-8455E3D8E5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97528" y="3542016"/>
            <a:ext cx="5318928" cy="277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73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76279-9E53-4756-93A9-290D46E50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6000" b="1" dirty="0"/>
              <a:t>Dans les médias</a:t>
            </a:r>
            <a:endParaRPr lang="en-US" sz="60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2FB0CF3-0036-421C-AB12-96D2A4EFB391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3764121"/>
          <a:ext cx="8229600" cy="73152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14712072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b="0" u="sng">
                          <a:solidFill>
                            <a:srgbClr val="1D4C9F"/>
                          </a:solidFill>
                          <a:effectLst/>
                          <a:hlinkClick r:id="rId2"/>
                        </a:rPr>
                        <a:t>A</a:t>
                      </a:r>
                      <a:endParaRPr lang="en-US" b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u="none" strike="noStrike">
                          <a:solidFill>
                            <a:srgbClr val="FF6600"/>
                          </a:solidFill>
                          <a:effectLst/>
                          <a:hlinkClick r:id="rId2"/>
                        </a:rPr>
                        <a:t>A</a:t>
                      </a:r>
                      <a:endParaRPr lang="en-US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u="none" strike="noStrike">
                          <a:solidFill>
                            <a:srgbClr val="FF6600"/>
                          </a:solidFill>
                          <a:effectLst/>
                          <a:hlinkClick r:id="rId2"/>
                        </a:rPr>
                        <a:t>A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22535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89193B8-CB37-404D-BD5A-EA0EDB93A0B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3977481"/>
          <a:ext cx="8229600" cy="30480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4860559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  <a:effectLst/>
                        <a:latin typeface="helvetica neue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186365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25634D55-D8C6-4DC1-935C-252034BB5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83" y="1863006"/>
            <a:ext cx="8481317" cy="44178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23805" bIns="317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inherit"/>
                <a:hlinkClick r:id="rId3" tooltip="Actualités"/>
              </a:rPr>
              <a:t>Actualités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nherit"/>
                <a:hlinkClick r:id="rId3" tooltip="Actualités"/>
              </a:rPr>
              <a:t> 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nherit"/>
              </a:rPr>
              <a:t>/ 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nherit"/>
                <a:hlinkClick r:id="rId4" tooltip="Société"/>
              </a:rPr>
              <a:t>Société</a:t>
            </a:r>
            <a:endParaRPr kumimoji="0" lang="en-US" altLang="en-US" sz="13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inheri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3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juin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 2021 - 05:00</a:t>
            </a:r>
            <a:endParaRPr kumimoji="0" lang="en-US" altLang="en-US" sz="1500" b="1" i="0" u="none" strike="noStrike" cap="none" normalizeH="0" baseline="0" dirty="0">
              <a:ln>
                <a:noFill/>
              </a:ln>
              <a:solidFill>
                <a:srgbClr val="182539"/>
              </a:solidFill>
              <a:effectLst/>
              <a:latin typeface="inheri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rgbClr val="182539"/>
                </a:solidFill>
                <a:effectLst/>
                <a:latin typeface="inherit"/>
              </a:rPr>
              <a:t>Mélanie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182539"/>
                </a:solidFill>
                <a:effectLst/>
                <a:latin typeface="inherit"/>
              </a:rPr>
              <a:t> Morin 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rgbClr val="182539"/>
                </a:solidFill>
                <a:effectLst/>
                <a:latin typeface="inherit"/>
              </a:rPr>
              <a:t>redonne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182539"/>
                </a:solidFill>
                <a:effectLst/>
                <a:latin typeface="inherit"/>
              </a:rPr>
              <a:t> à la 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rgbClr val="182539"/>
                </a:solidFill>
                <a:effectLst/>
                <a:latin typeface="inherit"/>
              </a:rPr>
              <a:t>communauté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182539"/>
                </a:solidFill>
                <a:effectLst/>
                <a:latin typeface="inherit"/>
              </a:rPr>
              <a:t> 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rgbClr val="182539"/>
                </a:solidFill>
                <a:effectLst/>
                <a:latin typeface="inherit"/>
              </a:rPr>
              <a:t>acadienne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182539"/>
                </a:solidFill>
                <a:effectLst/>
                <a:latin typeface="inherit"/>
              </a:rPr>
              <a:t> </a:t>
            </a:r>
            <a:r>
              <a:rPr kumimoji="0" lang="en-US" altLang="en-US" sz="1500" b="1" i="0" u="none" strike="noStrike" cap="none" normalizeH="0" baseline="0" dirty="0" err="1">
                <a:ln>
                  <a:noFill/>
                </a:ln>
                <a:solidFill>
                  <a:srgbClr val="182539"/>
                </a:solidFill>
                <a:effectLst/>
                <a:latin typeface="inherit"/>
              </a:rPr>
              <a:t>d'Ottawa</a:t>
            </a:r>
            <a:endParaRPr kumimoji="0" lang="en-US" altLang="en-US" sz="1500" b="1" i="0" u="none" strike="noStrike" cap="none" normalizeH="0" baseline="0" dirty="0">
              <a:ln>
                <a:noFill/>
              </a:ln>
              <a:solidFill>
                <a:srgbClr val="182539"/>
              </a:solidFill>
              <a:effectLst/>
              <a:latin typeface="inheri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Par Christine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Thériault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, </a:t>
            </a:r>
            <a:r>
              <a:rPr kumimoji="0" lang="en-US" altLang="en-US" sz="900" b="0" i="0" u="none" strike="noStrike" cap="none" normalizeH="0" baseline="0" dirty="0" err="1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journaliste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182539"/>
              </a:solidFill>
              <a:effectLst/>
              <a:latin typeface="Arimo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mo"/>
              </a:rPr>
              <a:t>  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mo"/>
                <a:hlinkClick r:id="rId5"/>
              </a:rPr>
              <a:t>      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mo"/>
                <a:hlinkClick r:id="rId5"/>
              </a:rPr>
              <a:t>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3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mo"/>
              </a:rPr>
              <a:t>  </a:t>
            </a:r>
            <a:r>
              <a:rPr kumimoji="0" lang="en-US" altLang="en-US" sz="20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mo"/>
              </a:rPr>
              <a:t>          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mo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Peu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 après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avoir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entamé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 des études de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deuxième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 cycle à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l’Université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d’Ottawa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,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Mélanie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 Morin a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découvert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l’Association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acadienne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 de la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région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 de la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capitale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nationale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 (AARCN) grâce à…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sa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 carte de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débit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d’UNI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Coopération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182539"/>
                </a:solidFill>
                <a:effectLst/>
                <a:latin typeface="Arimo"/>
              </a:rPr>
              <a:t> Financière.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Toutes les réactions">
            <a:hlinkClick r:id="rId5"/>
            <a:extLst>
              <a:ext uri="{FF2B5EF4-FFF2-40B4-BE49-F238E27FC236}">
                <a16:creationId xmlns:a16="http://schemas.microsoft.com/office/drawing/2014/main" id="{17F2B532-7EBE-4C13-966B-7449502CC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436813"/>
            <a:ext cx="1428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9D7A47EF-D35A-4C4D-BD2C-3DE4D62E8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573338"/>
            <a:ext cx="5905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ADC0D57-A8B5-4B6C-97AA-B9CEF74132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1646" y="1486768"/>
            <a:ext cx="28575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24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F92DD-88CD-4B12-8601-DD92CEF75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sz="6000" b="1" dirty="0"/>
              <a:t>Participation</a:t>
            </a:r>
            <a:r>
              <a:rPr lang="fr-CA" dirty="0"/>
              <a:t> </a:t>
            </a:r>
            <a:r>
              <a:rPr lang="fr-CA" sz="6000" b="1" dirty="0"/>
              <a:t>associative</a:t>
            </a:r>
            <a:endParaRPr lang="en-US" sz="6000" b="1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FDCAD64-A852-4199-AD37-C217E74B7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163" y="2066925"/>
            <a:ext cx="2057400" cy="1362075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D7CF5F0-A701-4EA8-AB87-2EDF2842D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9944" y="1739311"/>
            <a:ext cx="4907189" cy="4538199"/>
          </a:xfrm>
        </p:spPr>
        <p:txBody>
          <a:bodyPr/>
          <a:lstStyle/>
          <a:p>
            <a:pPr marL="668338" lvl="2" indent="0">
              <a:spcBef>
                <a:spcPts val="400"/>
              </a:spcBef>
              <a:buSzPts val="1400"/>
              <a:buNone/>
            </a:pPr>
            <a:endParaRPr lang="fr-CA" sz="28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914400" lvl="2" indent="-246062">
              <a:spcBef>
                <a:spcPts val="400"/>
              </a:spcBef>
              <a:buSzPts val="1400"/>
            </a:pPr>
            <a:r>
              <a:rPr lang="fr-CA" sz="2800" b="1" dirty="0">
                <a:solidFill>
                  <a:srgbClr val="000000"/>
                </a:solidFill>
                <a:latin typeface="Arial"/>
                <a:cs typeface="Arial"/>
              </a:rPr>
              <a:t>AGA le 3 octobre 2021.</a:t>
            </a:r>
          </a:p>
          <a:p>
            <a:endParaRPr lang="fr-CA" dirty="0"/>
          </a:p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C77D193-B9B7-4D11-8521-7AD5152334B0}"/>
              </a:ext>
            </a:extLst>
          </p:cNvPr>
          <p:cNvSpPr txBox="1">
            <a:spLocks/>
          </p:cNvSpPr>
          <p:nvPr/>
        </p:nvSpPr>
        <p:spPr>
          <a:xfrm>
            <a:off x="3229944" y="3138756"/>
            <a:ext cx="9323785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718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ts val="17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ts val="117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ts val="117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668338" lvl="2" indent="0">
              <a:spcBef>
                <a:spcPts val="400"/>
              </a:spcBef>
              <a:buSzPts val="1400"/>
              <a:buFont typeface="Noto Sans Symbols"/>
              <a:buNone/>
            </a:pPr>
            <a:endParaRPr lang="fr-CA" sz="28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fr-CA" dirty="0"/>
          </a:p>
          <a:p>
            <a:endParaRPr lang="en-US" dirty="0"/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610179D8-D5ED-4E67-85D0-4A5B4EA8F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83716"/>
            <a:ext cx="3086100" cy="1476375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0A21B9E-30DE-4826-9CCF-CD7CB32872F1}"/>
              </a:ext>
            </a:extLst>
          </p:cNvPr>
          <p:cNvSpPr txBox="1">
            <a:spLocks/>
          </p:cNvSpPr>
          <p:nvPr/>
        </p:nvSpPr>
        <p:spPr>
          <a:xfrm>
            <a:off x="3229944" y="3457254"/>
            <a:ext cx="4502150" cy="441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718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ts val="17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ts val="117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ts val="117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>
              <a:buFont typeface="Noto Sans Symbols"/>
              <a:buNone/>
            </a:pPr>
            <a:endParaRPr lang="fr-CA"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2" indent="-246062">
              <a:spcBef>
                <a:spcPts val="400"/>
              </a:spcBef>
              <a:buSzPts val="1400"/>
            </a:pPr>
            <a:r>
              <a:rPr lang="fr-CA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AGA le 21 octobre 2021.</a:t>
            </a:r>
          </a:p>
          <a:p>
            <a:pPr marL="914400" lvl="2" indent="-246062">
              <a:spcBef>
                <a:spcPts val="400"/>
              </a:spcBef>
              <a:buSzPts val="1400"/>
            </a:pPr>
            <a:endParaRPr lang="fr-CA"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1347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0" b="1" dirty="0" err="1"/>
              <a:t>Membriété</a:t>
            </a:r>
            <a:r>
              <a:rPr lang="fr-CA" sz="6000" b="1" dirty="0"/>
              <a:t> 2021-2022</a:t>
            </a:r>
            <a:endParaRPr sz="6000" b="1" dirty="0"/>
          </a:p>
        </p:txBody>
      </p:sp>
      <p:sp>
        <p:nvSpPr>
          <p:cNvPr id="253" name="Google Shape;253;p35"/>
          <p:cNvSpPr txBox="1">
            <a:spLocks noGrp="1"/>
          </p:cNvSpPr>
          <p:nvPr>
            <p:ph type="body" idx="1"/>
          </p:nvPr>
        </p:nvSpPr>
        <p:spPr>
          <a:xfrm>
            <a:off x="429490" y="2967326"/>
            <a:ext cx="8229600" cy="332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fr-CA" sz="4000" dirty="0">
                <a:latin typeface="Arial"/>
                <a:ea typeface="Arial"/>
                <a:cs typeface="Arial"/>
                <a:sym typeface="Arial"/>
              </a:rPr>
              <a:t>43 membres (comparativement à 28 membres l’an dernier).</a:t>
            </a:r>
          </a:p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fr-CA" sz="4000">
                <a:latin typeface="Arial"/>
                <a:ea typeface="Arial"/>
                <a:cs typeface="Arial"/>
                <a:sym typeface="Arial"/>
              </a:rPr>
              <a:t>Intérêt </a:t>
            </a:r>
            <a:r>
              <a:rPr lang="fr-CA" sz="4000" dirty="0">
                <a:latin typeface="Arial"/>
                <a:ea typeface="Arial"/>
                <a:cs typeface="Arial"/>
                <a:sym typeface="Arial"/>
              </a:rPr>
              <a:t>sur Facebook et Instagram.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7" descr="AARCN Logo with text on the righ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2514600"/>
            <a:ext cx="7391400" cy="157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7"/>
          <p:cNvSpPr/>
          <p:nvPr/>
        </p:nvSpPr>
        <p:spPr>
          <a:xfrm>
            <a:off x="6705600" y="6248400"/>
            <a:ext cx="2438400" cy="6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9488" y="1299983"/>
            <a:ext cx="6527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dirty="0">
                <a:latin typeface="Forte" pitchFamily="66" charset="0"/>
              </a:rPr>
              <a:t>MERCI DE VOTRE APPUI!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7"/>
          <p:cNvSpPr txBox="1">
            <a:spLocks noGrp="1"/>
          </p:cNvSpPr>
          <p:nvPr>
            <p:ph type="ctrTitle"/>
          </p:nvPr>
        </p:nvSpPr>
        <p:spPr>
          <a:xfrm>
            <a:off x="533400" y="31115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Calibri"/>
              <a:buNone/>
            </a:pPr>
            <a:r>
              <a:rPr lang="fr-CA" dirty="0">
                <a:solidFill>
                  <a:schemeClr val="lt1"/>
                </a:solidFill>
              </a:rPr>
              <a:t>Rapport du président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1"/>
          </p:nvPr>
        </p:nvSpPr>
        <p:spPr>
          <a:xfrm>
            <a:off x="527222" y="2709864"/>
            <a:ext cx="8382000" cy="225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3040"/>
              <a:buNone/>
            </a:pPr>
            <a:r>
              <a:rPr lang="fr-CA" sz="3200" b="1" dirty="0">
                <a:latin typeface="Arial Black"/>
                <a:ea typeface="Arial Black"/>
                <a:cs typeface="Arial Black"/>
                <a:sym typeface="Arial Black"/>
              </a:rPr>
              <a:t>Assemblée générale annuelle (AGA) </a:t>
            </a:r>
            <a:endParaRPr dirty="0"/>
          </a:p>
          <a:p>
            <a:pPr marL="0" marR="0" lvl="0" indent="0" algn="r" rtl="0">
              <a:spcBef>
                <a:spcPts val="640"/>
              </a:spcBef>
              <a:spcAft>
                <a:spcPts val="0"/>
              </a:spcAft>
              <a:buSzPts val="3040"/>
              <a:buNone/>
            </a:pPr>
            <a:r>
              <a:rPr lang="fr-CA" sz="3200" b="1" dirty="0">
                <a:latin typeface="Arial Black"/>
                <a:ea typeface="Arial Black"/>
                <a:cs typeface="Arial Black"/>
                <a:sym typeface="Arial Black"/>
              </a:rPr>
              <a:t>Le 24 mars 2022</a:t>
            </a:r>
            <a:endParaRPr dirty="0"/>
          </a:p>
          <a:p>
            <a:pPr marL="0" marR="0" lvl="0" indent="0" algn="r" rtl="0">
              <a:spcBef>
                <a:spcPts val="640"/>
              </a:spcBef>
              <a:spcAft>
                <a:spcPts val="0"/>
              </a:spcAft>
              <a:buSzPts val="3040"/>
              <a:buNone/>
            </a:pPr>
            <a:r>
              <a:rPr lang="fr-CA" sz="3200" b="1" dirty="0">
                <a:latin typeface="Arial Black"/>
                <a:ea typeface="Arial Black"/>
                <a:cs typeface="Arial Black"/>
                <a:sym typeface="Arial Black"/>
              </a:rPr>
              <a:t>Jasmin Cyr</a:t>
            </a:r>
            <a:endParaRPr sz="3200" b="1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r" rtl="0">
              <a:spcBef>
                <a:spcPts val="640"/>
              </a:spcBef>
              <a:spcAft>
                <a:spcPts val="0"/>
              </a:spcAft>
              <a:buSzPts val="3040"/>
              <a:buNone/>
            </a:pPr>
            <a:endParaRPr sz="3200" b="1" dirty="0"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r" rtl="0">
              <a:spcBef>
                <a:spcPts val="720"/>
              </a:spcBef>
              <a:spcAft>
                <a:spcPts val="0"/>
              </a:spcAft>
              <a:buSzPts val="3420"/>
              <a:buNone/>
            </a:pPr>
            <a:endParaRPr sz="3600" b="1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33" name="Google Shape;133;p17" descr="AARCN Logo with text on the righ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6119813"/>
            <a:ext cx="2743200" cy="585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17"/>
          <p:cNvCxnSpPr/>
          <p:nvPr/>
        </p:nvCxnSpPr>
        <p:spPr>
          <a:xfrm>
            <a:off x="0" y="6019800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07519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685800" y="2209800"/>
            <a:ext cx="76200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spcBef>
                <a:spcPts val="0"/>
              </a:spcBef>
              <a:spcAft>
                <a:spcPts val="0"/>
              </a:spcAft>
              <a:buSzPts val="2850"/>
              <a:buChar char="●"/>
            </a:pPr>
            <a:r>
              <a:rPr lang="fr-CA" sz="3000" b="1" dirty="0">
                <a:latin typeface="Arial"/>
                <a:ea typeface="Arial"/>
                <a:cs typeface="Arial"/>
                <a:sym typeface="Arial"/>
              </a:rPr>
              <a:t>Président : Jasmin Cyr</a:t>
            </a:r>
            <a:endParaRPr dirty="0"/>
          </a:p>
          <a:p>
            <a:pPr marL="273050" lvl="0" indent="-273050" algn="l" rtl="0">
              <a:spcBef>
                <a:spcPts val="600"/>
              </a:spcBef>
              <a:spcAft>
                <a:spcPts val="0"/>
              </a:spcAft>
              <a:buSzPts val="2850"/>
              <a:buChar char="●"/>
            </a:pPr>
            <a:r>
              <a:rPr lang="fr-CA" sz="3000" b="1" dirty="0">
                <a:latin typeface="Arial"/>
                <a:ea typeface="Arial"/>
                <a:cs typeface="Arial"/>
                <a:sym typeface="Arial"/>
              </a:rPr>
              <a:t>Vice-présidente : Hélène </a:t>
            </a:r>
            <a:r>
              <a:rPr lang="fr-CA" sz="3000" b="1" dirty="0" err="1">
                <a:latin typeface="Arial"/>
                <a:ea typeface="Arial"/>
                <a:cs typeface="Arial"/>
                <a:sym typeface="Arial"/>
              </a:rPr>
              <a:t>Boulay</a:t>
            </a:r>
            <a:endParaRPr dirty="0"/>
          </a:p>
          <a:p>
            <a:pPr marL="273050" lvl="0" indent="-273050" algn="l" rtl="0">
              <a:spcBef>
                <a:spcPts val="600"/>
              </a:spcBef>
              <a:spcAft>
                <a:spcPts val="0"/>
              </a:spcAft>
              <a:buSzPts val="2850"/>
              <a:buChar char="●"/>
            </a:pPr>
            <a:r>
              <a:rPr lang="fr-CA" sz="3000" b="1" dirty="0">
                <a:latin typeface="Arial"/>
                <a:ea typeface="Arial"/>
                <a:cs typeface="Arial"/>
                <a:sym typeface="Arial"/>
              </a:rPr>
              <a:t>Trésorier : Guillaume Durette</a:t>
            </a:r>
            <a:endParaRPr dirty="0"/>
          </a:p>
          <a:p>
            <a:pPr marL="273050" lvl="0" indent="-273050" algn="l" rtl="0">
              <a:spcBef>
                <a:spcPts val="600"/>
              </a:spcBef>
              <a:spcAft>
                <a:spcPts val="0"/>
              </a:spcAft>
              <a:buSzPts val="2850"/>
              <a:buChar char="●"/>
            </a:pPr>
            <a:r>
              <a:rPr lang="fr-CA" sz="3000" b="1" dirty="0">
                <a:latin typeface="Arial"/>
                <a:ea typeface="Arial"/>
                <a:cs typeface="Arial"/>
                <a:sym typeface="Arial"/>
              </a:rPr>
              <a:t>Secrétaire : Mélanie Morin</a:t>
            </a:r>
            <a:endParaRPr dirty="0"/>
          </a:p>
          <a:p>
            <a:pPr marL="273050" lvl="0" indent="-273050" algn="l" rtl="0">
              <a:spcBef>
                <a:spcPts val="600"/>
              </a:spcBef>
              <a:spcAft>
                <a:spcPts val="0"/>
              </a:spcAft>
              <a:buSzPts val="2850"/>
              <a:buChar char="●"/>
            </a:pPr>
            <a:r>
              <a:rPr lang="fr-CA" sz="3000" b="1" dirty="0">
                <a:latin typeface="Arial"/>
                <a:ea typeface="Arial"/>
                <a:cs typeface="Arial"/>
                <a:sym typeface="Arial"/>
              </a:rPr>
              <a:t>Conseillers : Sophie </a:t>
            </a:r>
            <a:r>
              <a:rPr lang="fr-CA" sz="3000" b="1" dirty="0" err="1">
                <a:latin typeface="Arial"/>
                <a:ea typeface="Arial"/>
                <a:cs typeface="Arial"/>
                <a:sym typeface="Arial"/>
              </a:rPr>
              <a:t>Routhier</a:t>
            </a:r>
            <a:r>
              <a:rPr lang="fr-CA" sz="3000" b="1" dirty="0">
                <a:latin typeface="Arial"/>
                <a:ea typeface="Arial"/>
                <a:cs typeface="Arial"/>
                <a:sym typeface="Arial"/>
              </a:rPr>
              <a:t>-Leblanc, Martin Hébert, Jessica </a:t>
            </a:r>
            <a:r>
              <a:rPr lang="fr-CA" sz="3000" b="1" dirty="0" err="1">
                <a:latin typeface="Arial"/>
                <a:ea typeface="Arial"/>
                <a:cs typeface="Arial"/>
                <a:sym typeface="Arial"/>
              </a:rPr>
              <a:t>Arseneau</a:t>
            </a:r>
            <a:r>
              <a:rPr lang="fr-CA" sz="3000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3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6000" b="1" dirty="0">
                <a:solidFill>
                  <a:srgbClr val="04617B"/>
                </a:solidFill>
              </a:rPr>
              <a:t>Le CA 2021-2022</a:t>
            </a:r>
            <a:endParaRPr sz="6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490" y="3837710"/>
            <a:ext cx="9567265" cy="4412673"/>
          </a:xfrm>
        </p:spPr>
        <p:txBody>
          <a:bodyPr/>
          <a:lstStyle/>
          <a:p>
            <a:endParaRPr lang="fr-CA"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fr-CA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30 avril</a:t>
            </a:r>
          </a:p>
          <a:p>
            <a:r>
              <a:rPr lang="fr-CA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vingtaine de participants.</a:t>
            </a:r>
          </a:p>
          <a:p>
            <a:r>
              <a:rPr lang="fr-CA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occasion de rencontrer le nouveau CA.</a:t>
            </a:r>
          </a:p>
          <a:p>
            <a:r>
              <a:rPr lang="fr-CA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Discussion et jeux virtuels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20368" y="303553"/>
            <a:ext cx="6530268" cy="36792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664467" y="1006867"/>
            <a:ext cx="4366518" cy="5712432"/>
          </a:xfrm>
        </p:spPr>
        <p:txBody>
          <a:bodyPr/>
          <a:lstStyle/>
          <a:p>
            <a:r>
              <a:rPr lang="fr-CA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Changement de la formule habituelle.</a:t>
            </a:r>
          </a:p>
          <a:p>
            <a:endParaRPr lang="fr-CA"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fr-CA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Homard à emporter et spectacle virtuel.</a:t>
            </a:r>
          </a:p>
          <a:p>
            <a:endParaRPr lang="fr-CA"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fr-CA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Partenariat avec </a:t>
            </a:r>
            <a:r>
              <a:rPr lang="fr-CA" sz="2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Pelican</a:t>
            </a:r>
            <a:r>
              <a:rPr lang="fr-CA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2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Seafood</a:t>
            </a:r>
            <a:r>
              <a:rPr lang="fr-CA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 prestation musicale de </a:t>
            </a:r>
            <a:r>
              <a:rPr lang="fr-CA" sz="2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Menoncle</a:t>
            </a:r>
            <a:r>
              <a:rPr lang="fr-CA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Jason.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A2371-6722-4F64-A7C2-5D4482072B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7680" y="1202079"/>
            <a:ext cx="4191854" cy="41918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60646-BAAC-4971-BD0A-37F7325D0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71" y="1163637"/>
            <a:ext cx="3171291" cy="4530725"/>
          </a:xfrm>
        </p:spPr>
        <p:txBody>
          <a:bodyPr/>
          <a:lstStyle/>
          <a:p>
            <a:r>
              <a:rPr lang="fr-CA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belle opportunité de promouvoir l’association dans la région et en Acadie.</a:t>
            </a:r>
          </a:p>
          <a:p>
            <a:endParaRPr lang="fr-CA"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fr-CA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1700 personnes ont écouté le FB Live.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7B5E62-62B5-4168-A0D1-44A935A244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93040" y="0"/>
            <a:ext cx="5483831" cy="548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59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3453" y="3207327"/>
            <a:ext cx="7976017" cy="4412673"/>
          </a:xfrm>
        </p:spPr>
        <p:txBody>
          <a:bodyPr/>
          <a:lstStyle/>
          <a:p>
            <a:endParaRPr lang="fr-CA"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fr-CA"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fr-CA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remplacement au traditionnel Tintamarre et party acadien. </a:t>
            </a:r>
          </a:p>
          <a:p>
            <a:r>
              <a:rPr lang="fr-CA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Rallye-photo dans la ville avec plusieurs prix. Point de départ au parc </a:t>
            </a:r>
            <a:r>
              <a:rPr lang="fr-CA" sz="28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Major’s</a:t>
            </a:r>
            <a:r>
              <a:rPr lang="fr-CA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Hill.</a:t>
            </a:r>
          </a:p>
          <a:p>
            <a:r>
              <a:rPr lang="fr-CA" sz="2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Une 50aine de participants.</a:t>
            </a:r>
          </a:p>
          <a:p>
            <a:endParaRPr lang="fr-CA"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fr-CA" sz="2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C1A0DDF5-8DF7-4795-81A1-602A1DBAC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139" y="770876"/>
            <a:ext cx="5835721" cy="32879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person, floor, indoor, group&#10;&#10;Description automatically generated">
            <a:extLst>
              <a:ext uri="{FF2B5EF4-FFF2-40B4-BE49-F238E27FC236}">
                <a16:creationId xmlns:a16="http://schemas.microsoft.com/office/drawing/2014/main" id="{D346DB71-CEAC-4EB2-8059-20C87F041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46" y="503434"/>
            <a:ext cx="3390472" cy="2542854"/>
          </a:xfrm>
          <a:prstGeom prst="rect">
            <a:avLst/>
          </a:prstGeom>
        </p:spPr>
      </p:pic>
      <p:pic>
        <p:nvPicPr>
          <p:cNvPr id="14" name="Picture 13" descr="A group of people at a park&#10;&#10;Description automatically generated with medium confidence">
            <a:extLst>
              <a:ext uri="{FF2B5EF4-FFF2-40B4-BE49-F238E27FC236}">
                <a16:creationId xmlns:a16="http://schemas.microsoft.com/office/drawing/2014/main" id="{80E7BF4B-4795-41FA-A510-D86412600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1616"/>
            <a:ext cx="4243227" cy="3182420"/>
          </a:xfrm>
          <a:prstGeom prst="rect">
            <a:avLst/>
          </a:prstGeom>
        </p:spPr>
      </p:pic>
      <p:pic>
        <p:nvPicPr>
          <p:cNvPr id="16" name="Picture 15" descr="A group of people posing for a photo in front of a statue&#10;&#10;Description automatically generated">
            <a:extLst>
              <a:ext uri="{FF2B5EF4-FFF2-40B4-BE49-F238E27FC236}">
                <a16:creationId xmlns:a16="http://schemas.microsoft.com/office/drawing/2014/main" id="{339BFF31-EC60-4F32-AB88-1496D13CC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452" y="2768883"/>
            <a:ext cx="3585683" cy="35856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EFDC25-E082-4DA5-B3BB-B8E6FF9E2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8176" y="3046288"/>
            <a:ext cx="3308278" cy="330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C6E4158F-4C4E-4B74-8F78-94B857FE1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32" y="158006"/>
            <a:ext cx="4715838" cy="35368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 descr="A picture containing text, sky, outdoor, person&#10;&#10;Description automatically generated">
            <a:extLst>
              <a:ext uri="{FF2B5EF4-FFF2-40B4-BE49-F238E27FC236}">
                <a16:creationId xmlns:a16="http://schemas.microsoft.com/office/drawing/2014/main" id="{C62AD12B-C7EA-45E8-8D6F-F555ECE09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452" y="749826"/>
            <a:ext cx="4592548" cy="4592548"/>
          </a:xfrm>
          <a:prstGeom prst="rect">
            <a:avLst/>
          </a:prstGeom>
        </p:spPr>
      </p:pic>
      <p:pic>
        <p:nvPicPr>
          <p:cNvPr id="12" name="Picture 11" descr="A group of people at a park&#10;&#10;Description automatically generated with low confidence">
            <a:extLst>
              <a:ext uri="{FF2B5EF4-FFF2-40B4-BE49-F238E27FC236}">
                <a16:creationId xmlns:a16="http://schemas.microsoft.com/office/drawing/2014/main" id="{198D6074-9AC9-42FE-9415-B1BBAAC0A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63" y="3694885"/>
            <a:ext cx="3842535" cy="288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9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379</Words>
  <Application>Microsoft Office PowerPoint</Application>
  <PresentationFormat>On-screen Show (4:3)</PresentationFormat>
  <Paragraphs>74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Noto Sans Symbols</vt:lpstr>
      <vt:lpstr>Arial Black</vt:lpstr>
      <vt:lpstr>Constantia</vt:lpstr>
      <vt:lpstr>Calibri</vt:lpstr>
      <vt:lpstr>Arimo</vt:lpstr>
      <vt:lpstr>helvetica neue</vt:lpstr>
      <vt:lpstr>inherit</vt:lpstr>
      <vt:lpstr>Forte</vt:lpstr>
      <vt:lpstr>Flow</vt:lpstr>
      <vt:lpstr>Flow</vt:lpstr>
      <vt:lpstr>PowerPoint Presentation</vt:lpstr>
      <vt:lpstr>Rapport du président</vt:lpstr>
      <vt:lpstr>Le CA 2021-2022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Partenariat avec le créateur de Capitaine Acadie</vt:lpstr>
      <vt:lpstr>Instagram</vt:lpstr>
      <vt:lpstr>Facebook</vt:lpstr>
      <vt:lpstr>Dans les médias</vt:lpstr>
      <vt:lpstr>Participation associative</vt:lpstr>
      <vt:lpstr>Membriété 2021-2022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Jasmin Cyr</dc:creator>
  <cp:lastModifiedBy>Jasmin Cyr</cp:lastModifiedBy>
  <cp:revision>105</cp:revision>
  <dcterms:modified xsi:type="dcterms:W3CDTF">2022-03-24T21:27:28Z</dcterms:modified>
</cp:coreProperties>
</file>