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63" r:id="rId10"/>
    <p:sldId id="264" r:id="rId11"/>
    <p:sldId id="281" r:id="rId12"/>
    <p:sldId id="267" r:id="rId13"/>
    <p:sldId id="268" r:id="rId14"/>
    <p:sldId id="269" r:id="rId15"/>
    <p:sldId id="270" r:id="rId16"/>
    <p:sldId id="262" r:id="rId17"/>
    <p:sldId id="271" r:id="rId18"/>
    <p:sldId id="278" r:id="rId19"/>
    <p:sldId id="274" r:id="rId20"/>
    <p:sldId id="273" r:id="rId21"/>
    <p:sldId id="282" r:id="rId22"/>
    <p:sldId id="280" r:id="rId23"/>
    <p:sldId id="275" r:id="rId24"/>
    <p:sldId id="276" r:id="rId25"/>
    <p:sldId id="277" r:id="rId26"/>
  </p:sldIdLst>
  <p:sldSz cx="9144000" cy="6858000" type="screen4x3"/>
  <p:notesSz cx="7077075" cy="9369425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al Black" pitchFamily="34" charset="0"/>
      <p:bold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Monotype Corsiva" pitchFamily="66" charset="0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1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20" name="Google Shape;20;p1" descr="AARCN Logo with text on the righ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10" name="Google Shape;110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112" name="Google Shape;112;p14" descr="AARCN Logo with text on th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57613" y="1764406"/>
            <a:ext cx="6243712" cy="381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dirty="0" smtClean="0">
                <a:solidFill>
                  <a:srgbClr val="04617B"/>
                </a:solidFill>
              </a:rPr>
              <a:t>SOIRÉE BOWLING</a:t>
            </a:r>
            <a:endParaRPr lang="fr-CA" sz="6000" b="1" dirty="0">
              <a:solidFill>
                <a:srgbClr val="04617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Au </a:t>
            </a:r>
            <a:r>
              <a:rPr lang="fr-CA" b="1" dirty="0" err="1" smtClean="0">
                <a:latin typeface="Arial"/>
                <a:ea typeface="Arial"/>
                <a:cs typeface="Arial"/>
                <a:sym typeface="Arial"/>
              </a:rPr>
              <a:t>McArthur</a:t>
            </a:r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b="1" dirty="0" err="1" smtClean="0">
                <a:latin typeface="Arial"/>
                <a:ea typeface="Arial"/>
                <a:cs typeface="Arial"/>
                <a:sym typeface="Arial"/>
              </a:rPr>
              <a:t>Lanes</a:t>
            </a:r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fr-CA" b="1" dirty="0" err="1" smtClean="0">
                <a:latin typeface="Arial"/>
                <a:ea typeface="Arial"/>
                <a:cs typeface="Arial"/>
                <a:sym typeface="Arial"/>
              </a:rPr>
              <a:t>Vanier</a:t>
            </a:r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Le 18 </a:t>
            </a:r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juillet</a:t>
            </a:r>
          </a:p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Nouvelle </a:t>
            </a:r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activité</a:t>
            </a:r>
          </a:p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Succès mitigé</a:t>
            </a:r>
          </a:p>
          <a:p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endParaRPr lang="fr-CA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66292589_1404478513024665_15271407767466803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73" y="3090431"/>
            <a:ext cx="4722234" cy="24708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900" b="1"/>
              <a:t>FÊTE NATIONALE DE L’ACADIE</a:t>
            </a:r>
            <a:endParaRPr sz="4900" b="1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309" y="2251364"/>
            <a:ext cx="47244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0" b="1" dirty="0">
                <a:solidFill>
                  <a:srgbClr val="04617B"/>
                </a:solidFill>
              </a:rPr>
              <a:t>FÊTE NATIONALE DE L’ACADIE</a:t>
            </a:r>
            <a:endParaRPr sz="5200" b="1" dirty="0">
              <a:solidFill>
                <a:srgbClr val="04617B"/>
              </a:solidFill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-23648" y="1600200"/>
            <a:ext cx="4595648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Grand </a:t>
            </a:r>
            <a:r>
              <a:rPr lang="fr-CA" sz="2800" b="1" dirty="0">
                <a:latin typeface="Arial"/>
                <a:ea typeface="Arial"/>
                <a:cs typeface="Arial"/>
                <a:sym typeface="Arial"/>
              </a:rPr>
              <a:t>tintamarre du 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Parlement jusqu’au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Nostalgica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 en traversant le Marché By</a:t>
            </a:r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 smtClean="0">
                <a:latin typeface="Arial"/>
                <a:cs typeface="Arial"/>
                <a:sym typeface="Arial"/>
              </a:rPr>
              <a:t>Environ 150 personnes dans le tintamarre</a:t>
            </a:r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 smtClean="0">
                <a:latin typeface="Arial"/>
                <a:cs typeface="Arial"/>
                <a:sym typeface="Arial"/>
              </a:rPr>
              <a:t>Présence médiatique</a:t>
            </a:r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fr-CA" sz="2800" b="1" dirty="0" smtClean="0">
                <a:latin typeface="Arial"/>
                <a:cs typeface="Arial"/>
                <a:sym typeface="Arial"/>
              </a:rPr>
              <a:t>   de l’AARCN</a:t>
            </a:r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dirty="0"/>
          </a:p>
          <a:p>
            <a:pPr marL="668337" lvl="2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4513119" y="1658686"/>
            <a:ext cx="3352800" cy="251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 descr="IMG_0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108" y="3754583"/>
            <a:ext cx="2918691" cy="2189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0" b="1">
                <a:solidFill>
                  <a:srgbClr val="04617B"/>
                </a:solidFill>
              </a:rPr>
              <a:t>FÊTE NATIONALE DE L’ACADIE</a:t>
            </a:r>
            <a:endParaRPr sz="5200" b="1">
              <a:solidFill>
                <a:srgbClr val="04617B"/>
              </a:solidFill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0" y="2126673"/>
            <a:ext cx="4595648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3" lvl="1" indent="-246062" algn="l" rtl="0"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>
                <a:latin typeface="Arial"/>
                <a:ea typeface="Arial"/>
                <a:cs typeface="Arial"/>
                <a:sym typeface="Arial"/>
              </a:rPr>
              <a:t>Spectacle avec 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Écho de l’Acadie au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Nostalgica</a:t>
            </a:r>
            <a:endParaRPr lang="fr-CA" sz="28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Aucun frais pour musique et coût réduit sur la bière</a:t>
            </a:r>
          </a:p>
          <a:p>
            <a:pPr marL="639763" lvl="1" indent="-246062">
              <a:spcBef>
                <a:spcPts val="0"/>
              </a:spcBef>
              <a:buSzPts val="2380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Maquillage sur place</a:t>
            </a:r>
          </a:p>
          <a:p>
            <a:pPr marL="639763" lvl="1" indent="-246062" algn="l" rtl="0"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Subvention de 700$ reçue de Patrimoine canadien</a:t>
            </a:r>
          </a:p>
          <a:p>
            <a:pPr marL="639763" lvl="1" indent="-246062" algn="l" rtl="0"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endParaRPr lang="fr-CA" sz="28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lang="fr-CA" dirty="0" smtClean="0"/>
          </a:p>
          <a:p>
            <a:pPr marL="639763" lvl="1" indent="-246062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dirty="0"/>
          </a:p>
        </p:txBody>
      </p:sp>
      <p:pic>
        <p:nvPicPr>
          <p:cNvPr id="214" name="Google Shape;214;p29" descr="Image may contain: 16 people, people smiling, crowd, sky and outdoor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90655" y="1593273"/>
            <a:ext cx="3816990" cy="286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68925892_1434803513325498_556948053593738444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18" y="3865418"/>
            <a:ext cx="3565236" cy="2673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639763" lvl="1" indent="-246062"/>
            <a:r>
              <a:rPr lang="fr-CA" sz="5200" b="1" dirty="0" smtClean="0">
                <a:solidFill>
                  <a:srgbClr val="04617B"/>
                </a:solidFill>
                <a:sym typeface="Arial Black"/>
              </a:rPr>
              <a:t>ÉPLUCHETTE DE BLÉ D’INDE</a:t>
            </a:r>
            <a:endParaRPr lang="fr-CA" sz="5200" b="1" dirty="0">
              <a:solidFill>
                <a:srgbClr val="04617B"/>
              </a:solidFill>
            </a:endParaRPr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0" y="1996932"/>
            <a:ext cx="8867775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-246062" algn="l" rtl="0"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Le samedi 21 septembre</a:t>
            </a:r>
            <a:endParaRPr lang="fr-CA" sz="2400" dirty="0" smtClean="0"/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Parc du Lac-</a:t>
            </a:r>
            <a:r>
              <a:rPr lang="fr-CA" sz="2400" b="1" dirty="0" err="1" smtClean="0">
                <a:latin typeface="Arial"/>
                <a:ea typeface="Arial"/>
                <a:cs typeface="Arial"/>
                <a:sym typeface="Arial"/>
              </a:rPr>
              <a:t>Leamy</a:t>
            </a:r>
            <a:endParaRPr lang="fr-CA" sz="2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Soixantaine de participants</a:t>
            </a:r>
            <a:endParaRPr lang="fr-CA" sz="2400" dirty="0" smtClean="0"/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Bonne participation, </a:t>
            </a:r>
          </a:p>
          <a:p>
            <a:pPr marL="914400" lvl="2" indent="-246062">
              <a:spcBef>
                <a:spcPts val="600"/>
              </a:spcBef>
              <a:buSzPts val="2100"/>
              <a:buNone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   belle température</a:t>
            </a: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400" b="1" dirty="0" smtClean="0">
                <a:latin typeface="Arial"/>
                <a:cs typeface="Arial"/>
                <a:sym typeface="Arial"/>
              </a:rPr>
              <a:t>Offert gratuitement,</a:t>
            </a:r>
          </a:p>
          <a:p>
            <a:pPr marL="914400" lvl="2" indent="-246062">
              <a:spcBef>
                <a:spcPts val="600"/>
              </a:spcBef>
              <a:buSzPts val="2100"/>
              <a:buNone/>
            </a:pPr>
            <a:r>
              <a:rPr lang="fr-CA" sz="2400" b="1" dirty="0" smtClean="0">
                <a:latin typeface="Arial"/>
                <a:cs typeface="Arial"/>
                <a:sym typeface="Arial"/>
              </a:rPr>
              <a:t>   dons reçus</a:t>
            </a:r>
            <a:endParaRPr lang="fr-CA" sz="2400" dirty="0" smtClean="0"/>
          </a:p>
          <a:p>
            <a:pPr marL="914400" lvl="2" indent="-246062">
              <a:spcBef>
                <a:spcPts val="600"/>
              </a:spcBef>
              <a:buSzPts val="21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70931715_1464363830369466_11261175629002833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17" y="2701637"/>
            <a:ext cx="3588327" cy="2691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2" y="2535381"/>
            <a:ext cx="3842126" cy="1422174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168" name="Google Shape;168;p22"/>
          <p:cNvSpPr txBox="1"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ACTIVITÉS </a:t>
            </a:r>
            <a:r>
              <a:rPr lang="fr-CA" sz="6000" b="1" dirty="0" smtClean="0">
                <a:solidFill>
                  <a:srgbClr val="04617B"/>
                </a:solidFill>
              </a:rPr>
              <a:t>2019-2020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4294967295"/>
          </p:nvPr>
        </p:nvSpPr>
        <p:spPr>
          <a:xfrm>
            <a:off x="415636" y="2791690"/>
            <a:ext cx="4191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lvl="1" indent="-224155" algn="l" rtl="0"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 sz="2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090"/>
              <a:buNone/>
            </a:pPr>
            <a:endParaRPr sz="2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Char char="●"/>
            </a:pPr>
            <a:endParaRPr lang="fr-CA" sz="3200" b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Char char="●"/>
            </a:pPr>
            <a:r>
              <a:rPr lang="fr-CA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CA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vendredi </a:t>
            </a:r>
            <a:r>
              <a:rPr lang="fr-CA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r>
              <a:rPr lang="fr-CA" sz="32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  novembre aux 3 Brasseurs</a:t>
            </a:r>
          </a:p>
          <a:p>
            <a:pPr marL="993775" lvl="3" indent="-268288">
              <a:spcBef>
                <a:spcPts val="440"/>
              </a:spcBef>
              <a:buSzPts val="1430"/>
            </a:pPr>
            <a:r>
              <a:rPr lang="fr-CA" sz="32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25 personnes</a:t>
            </a:r>
            <a:endParaRPr lang="fr-CA" sz="32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lang="fr-CA" sz="3200" b="1" dirty="0" smtClean="0">
              <a:latin typeface="Arial"/>
              <a:cs typeface="Arial"/>
              <a:sym typeface="Arial"/>
            </a:endParaRP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lang="fr-CA" sz="3200" b="1" dirty="0" smtClean="0">
              <a:latin typeface="Arial"/>
              <a:cs typeface="Arial"/>
              <a:sym typeface="Arial"/>
            </a:endParaRPr>
          </a:p>
          <a:p>
            <a:pPr marL="993775" lvl="3" indent="-268288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3200" dirty="0"/>
          </a:p>
          <a:p>
            <a:pPr marL="725487" lvl="3" indent="0" algn="l" rtl="0">
              <a:spcBef>
                <a:spcPts val="440"/>
              </a:spcBef>
              <a:spcAft>
                <a:spcPts val="0"/>
              </a:spcAft>
              <a:buSzPts val="1430"/>
              <a:buNone/>
            </a:pPr>
            <a:endParaRPr sz="2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5487" lvl="2" indent="0" algn="l" rtl="0">
              <a:spcBef>
                <a:spcPts val="440"/>
              </a:spcBef>
              <a:spcAft>
                <a:spcPts val="0"/>
              </a:spcAft>
              <a:buClr>
                <a:srgbClr val="009DD9"/>
              </a:buClr>
              <a:buSzPts val="1540"/>
              <a:buNone/>
            </a:pPr>
            <a:endParaRPr sz="2200" b="1" dirty="0">
              <a:latin typeface="Arial"/>
              <a:ea typeface="Arial"/>
              <a:cs typeface="Arial"/>
              <a:sym typeface="Arial"/>
            </a:endParaRPr>
          </a:p>
          <a:p>
            <a:pPr marL="993775" lvl="2" indent="-170498" algn="l" rtl="0">
              <a:spcBef>
                <a:spcPts val="440"/>
              </a:spcBef>
              <a:spcAft>
                <a:spcPts val="0"/>
              </a:spcAft>
              <a:buClr>
                <a:srgbClr val="009DD9"/>
              </a:buClr>
              <a:buSzPts val="1540"/>
              <a:buNone/>
            </a:pPr>
            <a:endParaRPr sz="2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 descr="Image may contain: 7 people, people smiling, people sitting and indo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127" y="2867890"/>
            <a:ext cx="4159539" cy="3228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smtClean="0">
                <a:solidFill>
                  <a:srgbClr val="04617B"/>
                </a:solidFill>
              </a:rPr>
              <a:t>BRUNCH DE NOËL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-304800" y="1981200"/>
            <a:ext cx="5105400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-246062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Le dimanche 1 décembre au </a:t>
            </a:r>
            <a:r>
              <a:rPr lang="fr-CA" sz="2400" b="1" dirty="0" err="1" smtClean="0">
                <a:latin typeface="Arial"/>
                <a:ea typeface="Arial"/>
                <a:cs typeface="Arial"/>
                <a:sym typeface="Arial"/>
              </a:rPr>
              <a:t>Lieutenant’s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400" b="1" dirty="0" err="1" smtClean="0">
                <a:latin typeface="Arial"/>
                <a:ea typeface="Arial"/>
                <a:cs typeface="Arial"/>
                <a:sym typeface="Arial"/>
              </a:rPr>
              <a:t>Pump</a:t>
            </a:r>
            <a:endParaRPr sz="2400" dirty="0"/>
          </a:p>
          <a:p>
            <a:pPr marL="914400" lvl="2" indent="-246062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fr-CA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participants</a:t>
            </a:r>
          </a:p>
          <a:p>
            <a:pPr marL="914400" lvl="2" indent="-246062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r-CA" sz="2400" b="1" dirty="0" smtClean="0">
                <a:latin typeface="Arial"/>
                <a:cs typeface="Arial"/>
                <a:sym typeface="Arial"/>
              </a:rPr>
              <a:t>Section réservée</a:t>
            </a:r>
            <a:endParaRPr sz="2400" dirty="0"/>
          </a:p>
          <a:p>
            <a:pPr marL="914400" lvl="2" indent="-246062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r-CA" sz="2400" b="1" dirty="0">
                <a:latin typeface="Arial"/>
                <a:ea typeface="Arial"/>
                <a:cs typeface="Arial"/>
                <a:sym typeface="Arial"/>
              </a:rPr>
              <a:t>Participation 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similaire à l’an dernier</a:t>
            </a:r>
            <a:endParaRPr sz="2400" dirty="0"/>
          </a:p>
          <a:p>
            <a:pPr marL="914400" lvl="2" indent="-246062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Commentaires positifs reçus</a:t>
            </a:r>
            <a:r>
              <a:rPr lang="fr-CA" sz="16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CA" sz="1600" b="1" dirty="0">
                <a:latin typeface="Arial"/>
                <a:ea typeface="Arial"/>
                <a:cs typeface="Arial"/>
                <a:sym typeface="Arial"/>
              </a:rPr>
            </a:b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152718" algn="l" rtl="0">
              <a:spcBef>
                <a:spcPts val="420"/>
              </a:spcBef>
              <a:spcAft>
                <a:spcPts val="0"/>
              </a:spcAft>
              <a:buSzPts val="147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1" descr="C:\Users\ecormie2\Desktop\28381412_1711826315526893_254287462_n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0606" y="2489471"/>
            <a:ext cx="3691105" cy="276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5959"/>
            <a:ext cx="8229600" cy="1143000"/>
          </a:xfrm>
        </p:spPr>
        <p:txBody>
          <a:bodyPr/>
          <a:lstStyle/>
          <a:p>
            <a:r>
              <a:rPr lang="fr-CA" sz="6000" b="1" dirty="0" smtClean="0">
                <a:solidFill>
                  <a:srgbClr val="04617B"/>
                </a:solidFill>
              </a:rPr>
              <a:t>TABLE RONDE SUR LES LANGUES OFFICIELLES</a:t>
            </a:r>
            <a:endParaRPr lang="fr-CA" sz="6000" b="1" dirty="0">
              <a:solidFill>
                <a:srgbClr val="04617B"/>
              </a:solidFill>
            </a:endParaRPr>
          </a:p>
        </p:txBody>
      </p:sp>
      <p:pic>
        <p:nvPicPr>
          <p:cNvPr id="3" name="Picture 2" descr="OL panel  Feb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8" y="2639290"/>
            <a:ext cx="406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5345" y="2189018"/>
            <a:ext cx="37130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 indent="-246062">
              <a:spcBef>
                <a:spcPts val="400"/>
              </a:spcBef>
              <a:buSzPts val="1400"/>
              <a:buChar char="●"/>
            </a:pPr>
            <a:endParaRPr lang="fr-CA" sz="2800" b="1" dirty="0" smtClean="0"/>
          </a:p>
          <a:p>
            <a:pPr marL="914400" lvl="2" indent="-246062">
              <a:spcBef>
                <a:spcPts val="400"/>
              </a:spcBef>
              <a:buSzPts val="1400"/>
              <a:buChar char="●"/>
            </a:pPr>
            <a:r>
              <a:rPr lang="fr-CA" sz="2800" b="1" dirty="0" smtClean="0"/>
              <a:t>Mélanie nous a représenté le 13 février</a:t>
            </a:r>
          </a:p>
          <a:p>
            <a:pPr marL="914400" lvl="2" indent="-246062">
              <a:spcBef>
                <a:spcPts val="400"/>
              </a:spcBef>
              <a:buSzPts val="1400"/>
              <a:buChar char="●"/>
            </a:pPr>
            <a:r>
              <a:rPr lang="fr-CA" sz="2800" b="1" dirty="0" smtClean="0"/>
              <a:t>Innovation, Sciences et </a:t>
            </a:r>
            <a:r>
              <a:rPr lang="fr-CA" sz="2800" b="1" dirty="0" err="1" smtClean="0"/>
              <a:t>Développ</a:t>
            </a:r>
            <a:r>
              <a:rPr lang="fr-CA" sz="2800" b="1" dirty="0" smtClean="0"/>
              <a:t>. économique Canada</a:t>
            </a:r>
          </a:p>
          <a:p>
            <a:pPr marL="914400" lvl="2" indent="-246062">
              <a:spcBef>
                <a:spcPts val="400"/>
              </a:spcBef>
              <a:buSzPts val="1400"/>
              <a:buChar char="●"/>
            </a:pPr>
            <a:endParaRPr lang="fr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914400" y="552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 b="1" dirty="0" smtClean="0"/>
              <a:t>JOURNÉE DE LA FRANCOPHONIE À L’AMBASSADE FRANÇAISE</a:t>
            </a:r>
            <a:endParaRPr sz="3600" b="1" dirty="0"/>
          </a:p>
        </p:txBody>
      </p:sp>
      <p:pic>
        <p:nvPicPr>
          <p:cNvPr id="247" name="Google Shape;247;p34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861634" y="1824325"/>
            <a:ext cx="3544111" cy="443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53761961_1324929130979604_466355732630365798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49" y="1826492"/>
            <a:ext cx="3316431" cy="44219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ACTIVITÉS </a:t>
            </a:r>
            <a:r>
              <a:rPr lang="fr-CA" sz="6000" b="1" dirty="0" smtClean="0">
                <a:solidFill>
                  <a:srgbClr val="04617B"/>
                </a:solidFill>
              </a:rPr>
              <a:t>2019-2020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179388" y="1941513"/>
            <a:ext cx="8867775" cy="461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3" lvl="1" indent="-246062" algn="l" rtl="0"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fr-CA" sz="2800" b="1" dirty="0" smtClean="0">
                <a:latin typeface="Arial Black"/>
                <a:ea typeface="Arial Black"/>
                <a:cs typeface="Arial Black"/>
                <a:sym typeface="Arial Black"/>
              </a:rPr>
              <a:t>Conférences </a:t>
            </a:r>
            <a:r>
              <a:rPr lang="fr-CA" sz="2800" b="1" dirty="0">
                <a:latin typeface="Arial Black"/>
                <a:ea typeface="Arial Black"/>
                <a:cs typeface="Arial Black"/>
                <a:sym typeface="Arial Black"/>
              </a:rPr>
              <a:t>Point de mire </a:t>
            </a:r>
            <a:r>
              <a:rPr lang="fr-CA" sz="2800" b="1" dirty="0" smtClean="0">
                <a:latin typeface="Arial Black"/>
                <a:ea typeface="Arial Black"/>
                <a:cs typeface="Arial Black"/>
                <a:sym typeface="Arial Black"/>
              </a:rPr>
              <a:t>sur </a:t>
            </a:r>
            <a:r>
              <a:rPr lang="fr-CA" sz="2800" b="1" dirty="0" smtClean="0">
                <a:latin typeface="Arial Black"/>
                <a:ea typeface="Arial Black"/>
                <a:cs typeface="Arial Black"/>
                <a:sym typeface="Arial Black"/>
              </a:rPr>
              <a:t>l’Acadie</a:t>
            </a:r>
            <a:endParaRPr sz="2800" dirty="0"/>
          </a:p>
          <a:p>
            <a:pPr marL="914400" lvl="2" indent="-246062">
              <a:spcBef>
                <a:spcPts val="600"/>
              </a:spcBef>
              <a:buSzPts val="2100"/>
              <a:buNone/>
            </a:pPr>
            <a:endParaRPr lang="fr-CA" sz="32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Basile Roussel et Mélissa Chiasson, 18 avril</a:t>
            </a: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Michel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Bastarache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, 3 octobre (annulée)</a:t>
            </a:r>
          </a:p>
          <a:p>
            <a:pPr marL="914400" lvl="2" indent="-246062">
              <a:spcBef>
                <a:spcPts val="600"/>
              </a:spcBef>
              <a:buSzPts val="2100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Charles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MacDougall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, 5 décembre</a:t>
            </a:r>
          </a:p>
          <a:p>
            <a:pPr marL="914400" lvl="2" indent="-246062" algn="l" rtl="0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Marie Hélène Eddie, 30 janvier </a:t>
            </a:r>
          </a:p>
          <a:p>
            <a:pPr marL="914400" lvl="2" indent="-246062" algn="l" rtl="0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Isabelle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Kirouac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800" b="1" dirty="0" err="1" smtClean="0">
                <a:latin typeface="Arial"/>
                <a:ea typeface="Arial"/>
                <a:cs typeface="Arial"/>
                <a:sym typeface="Arial"/>
              </a:rPr>
              <a:t>Massicotte</a:t>
            </a:r>
            <a:r>
              <a:rPr lang="fr-CA" sz="2800" b="1" dirty="0" smtClean="0">
                <a:latin typeface="Arial"/>
                <a:ea typeface="Arial"/>
                <a:cs typeface="Arial"/>
                <a:sym typeface="Arial"/>
              </a:rPr>
              <a:t>, 5 mars</a:t>
            </a:r>
            <a:r>
              <a:rPr lang="fr-CA" sz="2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CA" sz="2800" b="1" dirty="0"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668337" lvl="2" indent="0" algn="l" rtl="0">
              <a:spcBef>
                <a:spcPts val="420"/>
              </a:spcBef>
              <a:spcAft>
                <a:spcPts val="0"/>
              </a:spcAft>
              <a:buSzPts val="147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fr-CA" dirty="0">
                <a:solidFill>
                  <a:schemeClr val="lt1"/>
                </a:solidFill>
              </a:rPr>
              <a:t>Rapport </a:t>
            </a:r>
            <a:r>
              <a:rPr lang="fr-CA" dirty="0" smtClean="0">
                <a:solidFill>
                  <a:schemeClr val="lt1"/>
                </a:solidFill>
              </a:rPr>
              <a:t>du président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527222" y="2709864"/>
            <a:ext cx="8382000" cy="22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Assemblée générale annuelle (AGA) 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Le </a:t>
            </a:r>
            <a:r>
              <a:rPr lang="fr-CA" sz="3200" b="1" dirty="0" smtClean="0">
                <a:latin typeface="Arial Black"/>
                <a:ea typeface="Arial Black"/>
                <a:cs typeface="Arial Black"/>
                <a:sym typeface="Arial Black"/>
              </a:rPr>
              <a:t>2 mars 2020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 smtClean="0">
                <a:latin typeface="Arial Black"/>
                <a:ea typeface="Arial Black"/>
                <a:cs typeface="Arial Black"/>
                <a:sym typeface="Arial Black"/>
              </a:rPr>
              <a:t>Jasmin Cyr</a:t>
            </a: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 smtClean="0">
                <a:latin typeface="Arial Black"/>
                <a:ea typeface="Arial Black"/>
                <a:cs typeface="Arial Black"/>
                <a:sym typeface="Arial Black"/>
              </a:rPr>
              <a:t>Président</a:t>
            </a: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 sz="3600" b="1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3" name="Google Shape;133;p1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6119813"/>
            <a:ext cx="2743200" cy="585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0" y="6019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011382"/>
            <a:ext cx="8811491" cy="1626177"/>
          </a:xfrm>
        </p:spPr>
        <p:txBody>
          <a:bodyPr/>
          <a:lstStyle/>
          <a:p>
            <a:r>
              <a:rPr lang="fr-CA" sz="5400" b="1" dirty="0" smtClean="0"/>
              <a:t>COMITÉ CONSULTATIF DU CONGRÈS MONDIAL ACADIEN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4100944" y="2743284"/>
            <a:ext cx="4682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-246062">
              <a:spcBef>
                <a:spcPts val="600"/>
              </a:spcBef>
              <a:buSzPts val="2100"/>
              <a:buChar char="●"/>
            </a:pPr>
            <a:r>
              <a:rPr lang="fr-CA" sz="2800" b="1" dirty="0" smtClean="0"/>
              <a:t>L’AARCN invitée à participer à 4 conférences téléphoniques</a:t>
            </a:r>
          </a:p>
          <a:p>
            <a:pPr marL="914400" lvl="2" indent="-246062">
              <a:spcBef>
                <a:spcPts val="600"/>
              </a:spcBef>
              <a:buSzPts val="2100"/>
              <a:buChar char="●"/>
            </a:pPr>
            <a:r>
              <a:rPr lang="fr-CA" sz="2800" b="1" dirty="0" smtClean="0"/>
              <a:t>Invitée à agir comme point de contact dans la RCN</a:t>
            </a:r>
          </a:p>
          <a:p>
            <a:pPr marL="914400" lvl="2" indent="-246062">
              <a:spcBef>
                <a:spcPts val="600"/>
              </a:spcBef>
              <a:buSzPts val="2100"/>
              <a:buChar char="●"/>
            </a:pPr>
            <a:endParaRPr lang="fr-CA" dirty="0"/>
          </a:p>
        </p:txBody>
      </p:sp>
      <p:pic>
        <p:nvPicPr>
          <p:cNvPr id="7" name="Picture 6" descr="1157698_202271909944645_852755413_n-500x3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7264"/>
            <a:ext cx="47625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3236"/>
            <a:ext cx="9130145" cy="2224377"/>
          </a:xfrm>
        </p:spPr>
        <p:txBody>
          <a:bodyPr/>
          <a:lstStyle/>
          <a:p>
            <a:r>
              <a:rPr lang="fr-CA" sz="4800" b="1" dirty="0" smtClean="0"/>
              <a:t>PARTENARIAT AVEC LE CRÉATEUR DE CAPITAINE ACADIE</a:t>
            </a:r>
            <a:endParaRPr lang="fr-CA" sz="4800" b="1" dirty="0"/>
          </a:p>
        </p:txBody>
      </p:sp>
      <p:pic>
        <p:nvPicPr>
          <p:cNvPr id="3" name="Picture 2" descr="Capitaine_Aca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45" y="3100313"/>
            <a:ext cx="4100946" cy="2334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37162"/>
            <a:ext cx="5126182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 indent="-246062">
              <a:spcBef>
                <a:spcPts val="400"/>
              </a:spcBef>
              <a:buSzPts val="1400"/>
              <a:buChar char="●"/>
            </a:pPr>
            <a:r>
              <a:rPr lang="fr-CA" sz="2800" b="1" dirty="0" smtClean="0"/>
              <a:t>Projet en cours pour développer le 2</a:t>
            </a:r>
            <a:r>
              <a:rPr lang="fr-CA" sz="2800" b="1" baseline="30000" dirty="0" smtClean="0"/>
              <a:t>e</a:t>
            </a:r>
            <a:r>
              <a:rPr lang="fr-CA" sz="2800" b="1" dirty="0" smtClean="0"/>
              <a:t> tome qui aura lieu à Ottawa</a:t>
            </a:r>
          </a:p>
          <a:p>
            <a:pPr marL="914400" lvl="2" indent="-246062">
              <a:spcBef>
                <a:spcPts val="400"/>
              </a:spcBef>
              <a:buSzPts val="1400"/>
              <a:buChar char="●"/>
            </a:pPr>
            <a:endParaRPr lang="fr-CA" sz="2800" b="1" dirty="0" smtClean="0"/>
          </a:p>
          <a:p>
            <a:pPr marL="914400" lvl="2" indent="-246062">
              <a:spcBef>
                <a:spcPts val="400"/>
              </a:spcBef>
              <a:buSzPts val="1400"/>
              <a:buChar char="●"/>
            </a:pPr>
            <a:r>
              <a:rPr lang="fr-CA" sz="2800" b="1" dirty="0" smtClean="0"/>
              <a:t>Partenariat avec Fondation Dialogue</a:t>
            </a:r>
            <a:endParaRPr lang="fr-CA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/>
              <a:t>MEMBRIÉTÉ </a:t>
            </a:r>
            <a:r>
              <a:rPr lang="fr-CA" sz="6000" b="1" dirty="0" smtClean="0"/>
              <a:t>2019-2020</a:t>
            </a:r>
            <a:endParaRPr sz="6000" b="1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429490" y="2967326"/>
            <a:ext cx="8229600" cy="332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b="1" dirty="0" smtClean="0">
                <a:latin typeface="Arial"/>
                <a:ea typeface="Arial"/>
                <a:cs typeface="Arial"/>
                <a:sym typeface="Arial"/>
              </a:rPr>
              <a:t>57 membres (comparativement à 60 membres l’an dernier)</a:t>
            </a: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b="1" dirty="0" smtClean="0">
                <a:latin typeface="Arial"/>
                <a:cs typeface="Arial"/>
                <a:sym typeface="Arial"/>
              </a:rPr>
              <a:t>Tarif réduit au souper au homard</a:t>
            </a:r>
            <a:endParaRPr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457200" y="3109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ACTIVITÉS À VENIR…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495300" y="1468902"/>
            <a:ext cx="8420100" cy="460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60"/>
              <a:buChar char="●"/>
            </a:pPr>
            <a:r>
              <a:rPr lang="fr-CA" sz="2800" b="1" dirty="0">
                <a:latin typeface="Arial"/>
                <a:ea typeface="Arial"/>
                <a:cs typeface="Arial"/>
                <a:sym typeface="Arial"/>
              </a:rPr>
              <a:t>Brunch à la cabane à sucre : </a:t>
            </a:r>
            <a:r>
              <a:rPr lang="fr-C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dimanche </a:t>
            </a:r>
            <a:r>
              <a:rPr lang="fr-CA" sz="28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avril au Bean </a:t>
            </a:r>
            <a:r>
              <a:rPr lang="fr-CA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Town</a:t>
            </a:r>
            <a:r>
              <a:rPr lang="fr-CA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Ranch</a:t>
            </a:r>
            <a:endParaRPr dirty="0"/>
          </a:p>
          <a:p>
            <a:pPr marL="273050" lvl="0" indent="-1041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 b="1" dirty="0">
              <a:latin typeface="Arial"/>
              <a:ea typeface="Arial"/>
              <a:cs typeface="Arial"/>
              <a:sym typeface="Arial"/>
            </a:endParaRPr>
          </a:p>
          <a:p>
            <a:pPr marL="273050" lvl="0" indent="-116204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116204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"/>
              <a:ea typeface="Arial"/>
              <a:cs typeface="Arial"/>
              <a:sym typeface="Arial"/>
            </a:endParaRPr>
          </a:p>
          <a:p>
            <a:pPr marL="27305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 smtClean="0">
                <a:latin typeface="Arial"/>
                <a:ea typeface="Arial"/>
                <a:cs typeface="Arial"/>
                <a:sym typeface="Arial"/>
              </a:rPr>
              <a:t>Souper </a:t>
            </a:r>
            <a:r>
              <a:rPr lang="fr-CA" b="1" dirty="0">
                <a:latin typeface="Arial"/>
                <a:ea typeface="Arial"/>
                <a:cs typeface="Arial"/>
                <a:sym typeface="Arial"/>
              </a:rPr>
              <a:t>au homard : </a:t>
            </a:r>
            <a:r>
              <a:rPr lang="fr-CA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réservation au Club de Golf Tecumseh pour le 6 juin </a:t>
            </a:r>
            <a:r>
              <a:rPr lang="fr-CA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lang="fr-CA" b="1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logo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2471737"/>
            <a:ext cx="476250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514600"/>
            <a:ext cx="7391400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88" y="1299983"/>
            <a:ext cx="6527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latin typeface="Monotype Corsiva" pitchFamily="66" charset="0"/>
              </a:rPr>
              <a:t>MERCI DE VOTRE APPUI!</a:t>
            </a:r>
            <a:endParaRPr lang="fr-CA" sz="4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Président : Jasmin Cyr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Vice-présidente : Mélanie Morin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Trésorier 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: Joël </a:t>
            </a:r>
            <a:r>
              <a:rPr lang="fr-CA" sz="3000" b="1" dirty="0" err="1" smtClean="0">
                <a:latin typeface="Arial"/>
                <a:ea typeface="Arial"/>
                <a:cs typeface="Arial"/>
                <a:sym typeface="Arial"/>
              </a:rPr>
              <a:t>Émond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Secrétaire : 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Céline Doucet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Conseillers </a:t>
            </a: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Julien Abord-Babin, Martin Hébert et Louis </a:t>
            </a:r>
            <a:r>
              <a:rPr lang="fr-CA" sz="3000" b="1" dirty="0" err="1" smtClean="0">
                <a:latin typeface="Arial"/>
                <a:ea typeface="Arial"/>
                <a:cs typeface="Arial"/>
                <a:sym typeface="Arial"/>
              </a:rPr>
              <a:t>Lebouthilier</a:t>
            </a:r>
            <a:r>
              <a:rPr lang="fr-CA" sz="30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Le CA </a:t>
            </a:r>
            <a:r>
              <a:rPr lang="fr-CA" sz="6000" b="1" dirty="0" smtClean="0">
                <a:solidFill>
                  <a:srgbClr val="04617B"/>
                </a:solidFill>
              </a:rPr>
              <a:t>2019-2020</a:t>
            </a:r>
            <a:endParaRPr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/>
              <a:t>ACTIVITÉS </a:t>
            </a:r>
            <a:r>
              <a:rPr lang="fr-CA" sz="6000" b="1" dirty="0" smtClean="0"/>
              <a:t>2019-2020</a:t>
            </a:r>
            <a:endParaRPr dirty="0"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18655" y="1253836"/>
            <a:ext cx="723374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Assemblée </a:t>
            </a:r>
            <a:r>
              <a:rPr lang="fr-CA" b="1" dirty="0">
                <a:latin typeface="Arial Black"/>
                <a:ea typeface="Arial Black"/>
                <a:cs typeface="Arial Black"/>
                <a:sym typeface="Arial Black"/>
              </a:rPr>
              <a:t>générale annuelle (AGA</a:t>
            </a: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)</a:t>
            </a: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dirty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CA" dirty="0" smtClean="0">
                <a:latin typeface="Arial"/>
                <a:ea typeface="Arial"/>
                <a:cs typeface="Arial"/>
                <a:sym typeface="Arial"/>
              </a:rPr>
              <a:t>lundi 25 février 2019</a:t>
            </a:r>
            <a:endParaRPr dirty="0"/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dirty="0" smtClean="0">
                <a:latin typeface="Arial"/>
                <a:ea typeface="Arial"/>
                <a:cs typeface="Arial"/>
                <a:sym typeface="Arial"/>
              </a:rPr>
              <a:t>13 participants</a:t>
            </a: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r-CA" dirty="0" smtClean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fr-CA" dirty="0">
                <a:latin typeface="Arial"/>
                <a:ea typeface="Arial"/>
                <a:cs typeface="Arial"/>
                <a:sym typeface="Arial"/>
              </a:rPr>
              <a:t>en plus du CA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fr-CA" dirty="0">
                <a:latin typeface="Arial"/>
                <a:ea typeface="Arial"/>
                <a:cs typeface="Arial"/>
                <a:sym typeface="Arial"/>
              </a:rPr>
              <a:t>Tous les postes </a:t>
            </a:r>
            <a:r>
              <a:rPr lang="fr-CA" dirty="0" smtClean="0">
                <a:latin typeface="Arial"/>
                <a:ea typeface="Arial"/>
                <a:cs typeface="Arial"/>
                <a:sym typeface="Arial"/>
              </a:rPr>
              <a:t>sont </a:t>
            </a:r>
          </a:p>
          <a:p>
            <a:pPr marL="639763" lvl="1" indent="-24606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r-CA" dirty="0" smtClean="0">
                <a:latin typeface="Arial"/>
                <a:ea typeface="Arial"/>
                <a:cs typeface="Arial"/>
                <a:sym typeface="Arial"/>
              </a:rPr>
              <a:t>    remplis</a:t>
            </a:r>
            <a:endParaRPr dirty="0"/>
          </a:p>
          <a:p>
            <a:pPr marL="639763" lvl="1" indent="-148907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639763" lvl="1" indent="-116522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53112116_1312608535544997_44882870295781703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72" y="2937163"/>
            <a:ext cx="3754582" cy="2815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ACTIVITÉS </a:t>
            </a:r>
            <a:r>
              <a:rPr lang="fr-CA" sz="6000" b="1" dirty="0" smtClean="0">
                <a:solidFill>
                  <a:srgbClr val="04617B"/>
                </a:solidFill>
              </a:rPr>
              <a:t>2019-2020</a:t>
            </a:r>
            <a:endParaRPr sz="6000" b="1" dirty="0">
              <a:solidFill>
                <a:srgbClr val="04617B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87" y="1920509"/>
            <a:ext cx="2266950" cy="30226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55" name="Google Shape;155;p20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81966">
            <a:off x="3619232" y="1959320"/>
            <a:ext cx="4025173" cy="226416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56" name="Google Shape;156;p20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253562">
            <a:off x="2999264" y="3657534"/>
            <a:ext cx="3160369" cy="237027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914400" y="3055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/>
              <a:t>CABANE À SUCRE</a:t>
            </a:r>
            <a:endParaRPr sz="6000" b="1"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56 participants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>
                <a:latin typeface="Arial Black"/>
                <a:ea typeface="Arial Black"/>
                <a:cs typeface="Arial Black"/>
                <a:sym typeface="Arial Black"/>
              </a:rPr>
              <a:t>En </a:t>
            </a: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baisse de l’an dernier (58)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 smtClean="0">
                <a:latin typeface="Arial Black"/>
                <a:sym typeface="Arial Black"/>
              </a:rPr>
              <a:t>Nous bénéficions d’un tarif réduit</a:t>
            </a:r>
            <a:endParaRPr dirty="0"/>
          </a:p>
          <a:p>
            <a:pPr marL="273050" lvl="0" indent="-273050" algn="l" rtl="0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fr-CA" b="1" dirty="0">
                <a:latin typeface="Arial Black"/>
                <a:ea typeface="Arial Black"/>
                <a:cs typeface="Arial Black"/>
                <a:sym typeface="Arial Black"/>
              </a:rPr>
              <a:t>Billets vendus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   majoritairement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CA" b="1" dirty="0" smtClean="0">
                <a:latin typeface="Arial Black"/>
                <a:ea typeface="Arial Black"/>
                <a:cs typeface="Arial Black"/>
                <a:sym typeface="Arial Black"/>
              </a:rPr>
              <a:t>   en </a:t>
            </a:r>
            <a:r>
              <a:rPr lang="fr-CA" b="1" dirty="0">
                <a:latin typeface="Arial Black"/>
                <a:ea typeface="Arial Black"/>
                <a:cs typeface="Arial Black"/>
                <a:sym typeface="Arial Black"/>
              </a:rPr>
              <a:t>ligne</a:t>
            </a:r>
            <a:endParaRPr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273050" lvl="0" indent="-116204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b="1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" name="Picture 6" descr="53625547_1320217331450784_65379553872770498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710" y="3321626"/>
            <a:ext cx="3997036" cy="2997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928" y="319377"/>
            <a:ext cx="8229600" cy="1143000"/>
          </a:xfrm>
        </p:spPr>
        <p:txBody>
          <a:bodyPr/>
          <a:lstStyle/>
          <a:p>
            <a:r>
              <a:rPr lang="fr-CA" sz="6000" b="1" dirty="0" smtClean="0"/>
              <a:t>SOIRÉE BAR ET BILLARDS</a:t>
            </a:r>
            <a:endParaRPr lang="fr-CA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 smtClean="0">
              <a:latin typeface="Arial Black"/>
              <a:sym typeface="Arial Black"/>
            </a:endParaRPr>
          </a:p>
          <a:p>
            <a:r>
              <a:rPr lang="fr-CA" b="1" dirty="0" smtClean="0">
                <a:latin typeface="Arial Black"/>
                <a:sym typeface="Arial Black"/>
              </a:rPr>
              <a:t>Le 25 avril au </a:t>
            </a:r>
            <a:r>
              <a:rPr lang="fr-CA" b="1" dirty="0" err="1" smtClean="0">
                <a:latin typeface="Arial Black"/>
                <a:sym typeface="Arial Black"/>
              </a:rPr>
              <a:t>MacLaren’s</a:t>
            </a:r>
            <a:endParaRPr lang="fr-CA" b="1" dirty="0" smtClean="0">
              <a:latin typeface="Arial Black"/>
              <a:sym typeface="Arial Black"/>
            </a:endParaRPr>
          </a:p>
          <a:p>
            <a:r>
              <a:rPr lang="fr-CA" b="1" dirty="0" smtClean="0">
                <a:latin typeface="Arial Black"/>
                <a:sym typeface="Arial Black"/>
              </a:rPr>
              <a:t>Environ 20 </a:t>
            </a:r>
          </a:p>
          <a:p>
            <a:pPr>
              <a:buNone/>
            </a:pPr>
            <a:r>
              <a:rPr lang="fr-CA" b="1" dirty="0" smtClean="0">
                <a:latin typeface="Arial Black"/>
                <a:sym typeface="Arial Black"/>
              </a:rPr>
              <a:t>   participants</a:t>
            </a:r>
          </a:p>
          <a:p>
            <a:pPr>
              <a:buNone/>
            </a:pPr>
            <a:endParaRPr lang="fr-CA" b="1" dirty="0">
              <a:latin typeface="Arial Black"/>
              <a:sym typeface="Arial Black"/>
            </a:endParaRPr>
          </a:p>
        </p:txBody>
      </p:sp>
      <p:pic>
        <p:nvPicPr>
          <p:cNvPr id="7" name="Picture 6" descr="56644780_10219578641315350_386803677929458892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9" y="3961782"/>
            <a:ext cx="3218699" cy="2688398"/>
          </a:xfrm>
          <a:prstGeom prst="rect">
            <a:avLst/>
          </a:prstGeom>
        </p:spPr>
      </p:pic>
      <p:pic>
        <p:nvPicPr>
          <p:cNvPr id="8" name="Picture 7" descr="58625889_1351049798367537_80329922326739025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53" y="2355273"/>
            <a:ext cx="4655127" cy="3491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smtClean="0">
                <a:solidFill>
                  <a:srgbClr val="04617B"/>
                </a:solidFill>
              </a:rPr>
              <a:t>14</a:t>
            </a:r>
            <a:r>
              <a:rPr lang="fr-CA" sz="6000" b="1" baseline="30000" dirty="0" smtClean="0">
                <a:solidFill>
                  <a:srgbClr val="04617B"/>
                </a:solidFill>
              </a:rPr>
              <a:t>e</a:t>
            </a:r>
            <a:r>
              <a:rPr lang="fr-CA" sz="6000" b="1" dirty="0" smtClean="0">
                <a:solidFill>
                  <a:srgbClr val="04617B"/>
                </a:solidFill>
              </a:rPr>
              <a:t> </a:t>
            </a:r>
            <a:r>
              <a:rPr lang="fr-CA" sz="6000" b="1" dirty="0">
                <a:solidFill>
                  <a:srgbClr val="04617B"/>
                </a:solidFill>
              </a:rPr>
              <a:t>SOUPER AU HOMARD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97397" y="1981200"/>
            <a:ext cx="6965403" cy="428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CA" sz="2600" b="1" dirty="0">
                <a:latin typeface="Arial"/>
                <a:ea typeface="Arial"/>
                <a:cs typeface="Arial"/>
                <a:sym typeface="Arial"/>
              </a:rPr>
              <a:t>samedi </a:t>
            </a: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fr-CA" sz="2600" b="1" dirty="0">
                <a:latin typeface="Arial"/>
                <a:ea typeface="Arial"/>
                <a:cs typeface="Arial"/>
                <a:sym typeface="Arial"/>
              </a:rPr>
              <a:t>juin </a:t>
            </a: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2019</a:t>
            </a:r>
            <a:endParaRPr dirty="0"/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Club de Golf Tecumseh à Gatineau</a:t>
            </a:r>
            <a:endParaRPr dirty="0"/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126 participants</a:t>
            </a:r>
            <a:endParaRPr dirty="0"/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15 bénévoles</a:t>
            </a:r>
            <a:endParaRPr dirty="0"/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Animation par </a:t>
            </a:r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None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   Hugues Beaudoin,</a:t>
            </a:r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None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   aucun groupe </a:t>
            </a:r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None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   musical mais </a:t>
            </a:r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None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   musique enregistrée</a:t>
            </a:r>
          </a:p>
          <a:p>
            <a:pPr marL="639763" lvl="1" indent="-246062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210"/>
              <a:buNone/>
            </a:pPr>
            <a:r>
              <a:rPr lang="fr-CA" sz="2600" b="1" dirty="0" smtClean="0">
                <a:latin typeface="Arial"/>
                <a:ea typeface="Arial"/>
                <a:cs typeface="Arial"/>
                <a:sym typeface="Arial"/>
              </a:rPr>
              <a:t>   jouée par Martin Comeau</a:t>
            </a:r>
          </a:p>
        </p:txBody>
      </p:sp>
      <p:pic>
        <p:nvPicPr>
          <p:cNvPr id="5" name="Picture 4" descr="62357439_1383544468451403_156051933413087641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31" y="3203702"/>
            <a:ext cx="4043796" cy="2274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smtClean="0">
                <a:solidFill>
                  <a:srgbClr val="04617B"/>
                </a:solidFill>
              </a:rPr>
              <a:t>14</a:t>
            </a:r>
            <a:r>
              <a:rPr lang="fr-CA" sz="6000" b="1" baseline="30000" dirty="0" smtClean="0">
                <a:solidFill>
                  <a:srgbClr val="04617B"/>
                </a:solidFill>
              </a:rPr>
              <a:t>e</a:t>
            </a:r>
            <a:r>
              <a:rPr lang="fr-CA" sz="6000" b="1" dirty="0" smtClean="0">
                <a:solidFill>
                  <a:srgbClr val="04617B"/>
                </a:solidFill>
              </a:rPr>
              <a:t> </a:t>
            </a:r>
            <a:r>
              <a:rPr lang="fr-CA" sz="6000" b="1" dirty="0">
                <a:solidFill>
                  <a:srgbClr val="04617B"/>
                </a:solidFill>
              </a:rPr>
              <a:t>SOUPER AU HOMARD</a:t>
            </a:r>
            <a:endParaRPr sz="6000" b="1" dirty="0">
              <a:solidFill>
                <a:srgbClr val="04617B"/>
              </a:solidFill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179388" y="1484313"/>
            <a:ext cx="8867775" cy="506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endParaRPr lang="fr-CA" b="1" dirty="0" smtClean="0">
              <a:latin typeface="Arial Black"/>
              <a:ea typeface="Arial Black"/>
              <a:cs typeface="Arial Black"/>
              <a:sym typeface="Arial Black"/>
            </a:endParaRP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endParaRPr lang="fr-CA" sz="2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Profit 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considérable</a:t>
            </a: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endParaRPr lang="fr-CA" sz="2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Nouvel 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emplacement</a:t>
            </a: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endParaRPr lang="fr-CA" sz="2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Commentaires généralement</a:t>
            </a: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   positifs, un peu de lenteur au </a:t>
            </a: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   début du </a:t>
            </a: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service</a:t>
            </a: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</a:pPr>
            <a:endParaRPr lang="fr-CA" sz="2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540"/>
              <a:buChar char="●"/>
            </a:pPr>
            <a:r>
              <a:rPr lang="fr-CA" sz="2400" b="1" dirty="0" smtClean="0">
                <a:latin typeface="Arial"/>
                <a:ea typeface="Arial"/>
                <a:cs typeface="Arial"/>
                <a:sym typeface="Arial"/>
              </a:rPr>
              <a:t>Proposition de revenir cet été</a:t>
            </a:r>
          </a:p>
          <a:p>
            <a:pPr marL="914400" lvl="2" indent="-13938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62221237_1383544455118071_77965534583953817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2" y="2230582"/>
            <a:ext cx="2959677" cy="3946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488</Words>
  <Application>Microsoft Office PowerPoint</Application>
  <PresentationFormat>On-screen Show (4:3)</PresentationFormat>
  <Paragraphs>140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Arial Black</vt:lpstr>
      <vt:lpstr>Constantia</vt:lpstr>
      <vt:lpstr>Noto Sans Symbols</vt:lpstr>
      <vt:lpstr>Monotype Corsiva</vt:lpstr>
      <vt:lpstr>Flow</vt:lpstr>
      <vt:lpstr>Flow</vt:lpstr>
      <vt:lpstr>Slide 1</vt:lpstr>
      <vt:lpstr>Rapport du président</vt:lpstr>
      <vt:lpstr>Le CA 2019-2020</vt:lpstr>
      <vt:lpstr>ACTIVITÉS 2019-2020</vt:lpstr>
      <vt:lpstr>ACTIVITÉS 2019-2020</vt:lpstr>
      <vt:lpstr>CABANE À SUCRE</vt:lpstr>
      <vt:lpstr>SOIRÉE BAR ET BILLARDS</vt:lpstr>
      <vt:lpstr>14e SOUPER AU HOMARD</vt:lpstr>
      <vt:lpstr>14e SOUPER AU HOMARD</vt:lpstr>
      <vt:lpstr>SOIRÉE BOWLING</vt:lpstr>
      <vt:lpstr>FÊTE NATIONALE DE L’ACADIE</vt:lpstr>
      <vt:lpstr>FÊTE NATIONALE DE L’ACADIE</vt:lpstr>
      <vt:lpstr>FÊTE NATIONALE DE L’ACADIE</vt:lpstr>
      <vt:lpstr>ÉPLUCHETTE DE BLÉ D’INDE</vt:lpstr>
      <vt:lpstr>ACTIVITÉS 2019-2020</vt:lpstr>
      <vt:lpstr>BRUNCH DE NOËL</vt:lpstr>
      <vt:lpstr>TABLE RONDE SUR LES LANGUES OFFICIELLES</vt:lpstr>
      <vt:lpstr>JOURNÉE DE LA FRANCOPHONIE À L’AMBASSADE FRANÇAISE</vt:lpstr>
      <vt:lpstr>ACTIVITÉS 2019-2020</vt:lpstr>
      <vt:lpstr>COMITÉ CONSULTATIF DU CONGRÈS MONDIAL ACADIEN</vt:lpstr>
      <vt:lpstr>PARTENARIAT AVEC LE CRÉATEUR DE CAPITAINE ACADIE</vt:lpstr>
      <vt:lpstr>MEMBRIÉTÉ 2019-2020</vt:lpstr>
      <vt:lpstr>ACTIVITÉS À VENIR…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 Cyr</dc:creator>
  <cp:lastModifiedBy>Jasmin Cyr</cp:lastModifiedBy>
  <cp:revision>71</cp:revision>
  <dcterms:modified xsi:type="dcterms:W3CDTF">2020-03-02T06:47:45Z</dcterms:modified>
</cp:coreProperties>
</file>