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4" r:id="rId2"/>
    <p:sldId id="256" r:id="rId3"/>
    <p:sldId id="260" r:id="rId4"/>
    <p:sldId id="291" r:id="rId5"/>
    <p:sldId id="319" r:id="rId6"/>
    <p:sldId id="305" r:id="rId7"/>
    <p:sldId id="294" r:id="rId8"/>
    <p:sldId id="320" r:id="rId9"/>
    <p:sldId id="315" r:id="rId10"/>
    <p:sldId id="323" r:id="rId11"/>
    <p:sldId id="324" r:id="rId12"/>
    <p:sldId id="321" r:id="rId13"/>
    <p:sldId id="327" r:id="rId14"/>
    <p:sldId id="308" r:id="rId15"/>
    <p:sldId id="298" r:id="rId16"/>
    <p:sldId id="302" r:id="rId17"/>
    <p:sldId id="325" r:id="rId18"/>
    <p:sldId id="326" r:id="rId19"/>
    <p:sldId id="310" r:id="rId20"/>
    <p:sldId id="311" r:id="rId21"/>
    <p:sldId id="322" r:id="rId22"/>
    <p:sldId id="281" r:id="rId23"/>
    <p:sldId id="282" r:id="rId24"/>
    <p:sldId id="328" r:id="rId25"/>
    <p:sldId id="286" r:id="rId26"/>
    <p:sldId id="287" r:id="rId27"/>
    <p:sldId id="293" r:id="rId28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2" autoAdjust="0"/>
    <p:restoredTop sz="94219" autoAdjust="0"/>
  </p:normalViewPr>
  <p:slideViewPr>
    <p:cSldViewPr>
      <p:cViewPr>
        <p:scale>
          <a:sx n="60" d="100"/>
          <a:sy n="60" d="100"/>
        </p:scale>
        <p:origin x="-127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9DCE1CE9-6492-4E52-94BD-0FAF8D4284ED}" type="datetimeFigureOut">
              <a:rPr lang="en-US"/>
              <a:pPr/>
              <a:t>3/2/2017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1087942A-924D-40A7-BD96-D3276CC9F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Calibri" pitchFamily="34" charset="0"/>
              </a:defRPr>
            </a:lvl1pPr>
          </a:lstStyle>
          <a:p>
            <a:fld id="{E7FB118E-6681-4AAD-8BE7-1DEAD488D228}" type="datetimeFigureOut">
              <a:rPr lang="en-US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8025" y="4449763"/>
            <a:ext cx="56610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08438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Calibri" pitchFamily="34" charset="0"/>
              </a:defRPr>
            </a:lvl1pPr>
          </a:lstStyle>
          <a:p>
            <a:fld id="{4880F57C-8B42-4120-8261-51CF5E54B6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9F9B7-93EB-4CEE-92D2-CCA9BDF7B1E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E5C5-7BBF-467E-A7F7-B4A1618EF806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9FB0-8025-47D7-901B-4FE1311D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907E-831B-4EBF-82E2-7D26004042D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20CC-0652-4C11-ACB6-37D2DAE4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8CB2-10FE-4EBD-A816-A5E89693DA4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F686-310D-45C8-BCBA-7115323E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4928-22EB-4E5E-ADD4-10E67AC0D5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AFCA-CC12-46B2-A20B-97FDDFA92863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489B-2A60-4B36-80B6-D3E6DEA0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CE92-F2A2-44D7-8C7E-8B25D8723DCB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F385-6DAD-4763-9394-00C8C6F6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96A9-6CF3-452F-B818-39D99680218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9274-1A6C-4898-B3BC-43B617A23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80C8-3367-4D14-AA02-ED7CC87D730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F701-9B27-4BA0-ACA5-C3D80A4A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A5CD-C38E-4B40-8DE7-AF56285DBE6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A682-4230-42A9-9ED5-8F773E3F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0689-BB7E-4F56-AB8F-561E96D95261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EDA4-FC07-4E0F-A555-AC8BCE3D7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0640-9DBE-4E51-A454-576C8DAD18C8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479E-7D06-477A-B633-C209182F9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11B9-BBDB-46E7-855D-D381A0BB46A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1FA0-CF2F-4174-A570-BD477FA1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083E1-857E-421D-B7AB-6F4078ED9C8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D10DB-2070-409B-9592-4A392E41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4" name="Picture 13" descr="AARCN Logo with text on the righ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6375400"/>
            <a:ext cx="1905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519" r="8787" b="25735"/>
          <a:stretch/>
        </p:blipFill>
        <p:spPr>
          <a:xfrm>
            <a:off x="704193" y="1447800"/>
            <a:ext cx="7683229" cy="3818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fr-CA" sz="6000" b="1" dirty="0" smtClean="0"/>
              <a:t>11</a:t>
            </a:r>
            <a:r>
              <a:rPr lang="fr-CA" sz="6000" b="1" baseline="30000" dirty="0" smtClean="0"/>
              <a:t>e</a:t>
            </a:r>
            <a:r>
              <a:rPr lang="fr-CA" sz="6000" b="1" dirty="0" smtClean="0"/>
              <a:t> SOUPER AU HOMARD</a:t>
            </a:r>
            <a:endParaRPr lang="en-US" sz="6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15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CA" sz="3200" b="1" dirty="0" smtClean="0">
              <a:solidFill>
                <a:prstClr val="black"/>
              </a:solidFill>
            </a:endParaRPr>
          </a:p>
          <a:p>
            <a:pPr lvl="0" algn="ctr"/>
            <a:r>
              <a:rPr lang="fr-CA" sz="3200" b="1" dirty="0" smtClean="0">
                <a:solidFill>
                  <a:prstClr val="black"/>
                </a:solidFill>
              </a:rPr>
              <a:t>SAUF QUE…</a:t>
            </a:r>
            <a:endParaRPr lang="fr-CA" sz="24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CA" sz="2600" b="1" dirty="0" smtClean="0">
              <a:solidFill>
                <a:prstClr val="black"/>
              </a:solidFill>
            </a:endParaRPr>
          </a:p>
          <a:p>
            <a:pPr lvl="0" algn="just"/>
            <a:r>
              <a:rPr lang="fr-CA" sz="2600" b="1" dirty="0" smtClean="0">
                <a:solidFill>
                  <a:prstClr val="black"/>
                </a:solidFill>
              </a:rPr>
              <a:t>Le chef de la cuisine du Palais des congrès, qui compte plus de 15 ans d’expérience, semble oublier comment cuire un homard correctement.</a:t>
            </a:r>
          </a:p>
          <a:p>
            <a:pPr lvl="0" algn="ctr"/>
            <a:endParaRPr lang="fr-CA" sz="2600" b="1" dirty="0">
              <a:solidFill>
                <a:prstClr val="black"/>
              </a:solidFill>
            </a:endParaRPr>
          </a:p>
          <a:p>
            <a:pPr lvl="0" algn="ctr"/>
            <a:endParaRPr lang="fr-CA" sz="2600" b="1" dirty="0" smtClean="0">
              <a:solidFill>
                <a:prstClr val="black"/>
              </a:solidFill>
            </a:endParaRPr>
          </a:p>
          <a:p>
            <a:pPr lvl="0" algn="ctr"/>
            <a:endParaRPr lang="fr-CA" sz="2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fr-CA" sz="6000" b="1" dirty="0" smtClean="0"/>
              <a:t>11</a:t>
            </a:r>
            <a:r>
              <a:rPr lang="fr-CA" sz="6000" b="1" baseline="30000" dirty="0" smtClean="0"/>
              <a:t>e</a:t>
            </a:r>
            <a:r>
              <a:rPr lang="fr-CA" sz="6000" b="1" dirty="0" smtClean="0"/>
              <a:t> SOUPER AU HOMARD</a:t>
            </a:r>
            <a:endParaRPr lang="en-US" sz="6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15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CA" sz="3200" b="1" dirty="0" smtClean="0">
                <a:solidFill>
                  <a:prstClr val="black"/>
                </a:solidFill>
              </a:rPr>
              <a:t>Règlement…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prstClr val="black"/>
                </a:solidFill>
              </a:rPr>
              <a:t>Les membres du CA écrivent une lettre à la compagnie qui appartient le Palais des congrès de Gatineau, demandant un règlement à l’amiable de </a:t>
            </a:r>
            <a:r>
              <a:rPr lang="fr-CA" sz="2800" b="1" dirty="0" smtClean="0">
                <a:solidFill>
                  <a:prstClr val="black"/>
                </a:solidFill>
              </a:rPr>
              <a:t>22,246.83 </a:t>
            </a:r>
            <a:r>
              <a:rPr lang="fr-CA" sz="2800" b="1" dirty="0" smtClean="0">
                <a:solidFill>
                  <a:prstClr val="black"/>
                </a:solidFill>
              </a:rPr>
              <a:t>$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prstClr val="black"/>
                </a:solidFill>
              </a:rPr>
              <a:t>La compagnie accepte le règlement et offre la salle gratuitement pour 2017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prstClr val="black"/>
                </a:solidFill>
              </a:rPr>
              <a:t>Le CA décide de rembourser le participants pour les homards non cuits</a:t>
            </a:r>
            <a:endParaRPr lang="fr-CA" sz="2800" b="1" dirty="0">
              <a:solidFill>
                <a:prstClr val="black"/>
              </a:solidFill>
            </a:endParaRPr>
          </a:p>
          <a:p>
            <a:pPr lvl="0" algn="ctr"/>
            <a:endParaRPr lang="fr-CA" sz="2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dirty="0" smtClean="0">
                <a:latin typeface="Arial Black" pitchFamily="34" charset="0"/>
              </a:rPr>
              <a:t>Bilan du 11</a:t>
            </a:r>
            <a:r>
              <a:rPr lang="fr-FR" b="1" baseline="30000" dirty="0" smtClean="0">
                <a:latin typeface="Arial Black" pitchFamily="34" charset="0"/>
              </a:rPr>
              <a:t>e</a:t>
            </a:r>
            <a:r>
              <a:rPr lang="fr-FR" b="1" dirty="0" smtClean="0">
                <a:latin typeface="Arial Black" pitchFamily="34" charset="0"/>
              </a:rPr>
              <a:t> Souper au homard – ne comptant pas le règlement à l’amiable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b="1" dirty="0" smtClean="0">
                <a:latin typeface="Arial" charset="0"/>
              </a:rPr>
              <a:t>Résultat financier toujours en baisse</a:t>
            </a:r>
            <a:r>
              <a:rPr lang="fr-CA" b="1" dirty="0" smtClean="0">
                <a:latin typeface="Arial" charset="0"/>
              </a:rPr>
              <a:t> 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200" b="1" dirty="0" smtClean="0">
                <a:latin typeface="Arial" charset="0"/>
              </a:rPr>
              <a:t>Coût du homard de plus en plus élevé;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200" b="1" dirty="0" smtClean="0">
                <a:latin typeface="Arial" charset="0"/>
              </a:rPr>
              <a:t>Coût élevé de la salle;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200" b="1" dirty="0">
                <a:latin typeface="Arial" charset="0"/>
              </a:rPr>
              <a:t>A</a:t>
            </a:r>
            <a:r>
              <a:rPr lang="fr-FR" sz="2200" b="1" dirty="0" smtClean="0">
                <a:latin typeface="Arial" charset="0"/>
              </a:rPr>
              <a:t>bsence d’anciens commanditaires et difficulté d’en recruter des nouveaux;</a:t>
            </a:r>
            <a:endParaRPr lang="fr-FR" sz="2200" b="1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sz="2200" b="1" dirty="0" smtClean="0">
                <a:latin typeface="Arial" charset="0"/>
              </a:rPr>
              <a:t>Investissement dans spectacle et animation.</a:t>
            </a:r>
          </a:p>
          <a:p>
            <a:pPr marL="668337" lvl="2" indent="0" eaLnBrk="1" hangingPunct="1">
              <a:lnSpc>
                <a:spcPct val="90000"/>
              </a:lnSpc>
              <a:buNone/>
            </a:pPr>
            <a:endParaRPr lang="fr-FR" sz="1800" b="1" dirty="0" smtClean="0">
              <a:latin typeface="Arial" charset="0"/>
            </a:endParaRPr>
          </a:p>
          <a:p>
            <a:pPr marL="666750" lvl="2" indent="-398463" eaLnBrk="1" hangingPunct="1">
              <a:lnSpc>
                <a:spcPct val="90000"/>
              </a:lnSpc>
            </a:pPr>
            <a:r>
              <a:rPr lang="fr-FR" sz="2400" b="1" dirty="0" smtClean="0">
                <a:latin typeface="Arial Black" pitchFamily="34" charset="0"/>
              </a:rPr>
              <a:t>Solutions proposées l’an dernier</a:t>
            </a:r>
          </a:p>
          <a:p>
            <a:pPr marL="939800" lvl="3" indent="-398463" eaLnBrk="1" hangingPunct="1">
              <a:lnSpc>
                <a:spcPct val="90000"/>
              </a:lnSpc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Campagne de commandites plus agressive;</a:t>
            </a:r>
          </a:p>
          <a:p>
            <a:pPr marL="939800" lvl="3" indent="-398463" eaLnBrk="1" hangingPunct="1">
              <a:lnSpc>
                <a:spcPct val="90000"/>
              </a:lnSpc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Négociation avec le Palais des congrès pour meilleur prix ou % de la vente d’alcool;</a:t>
            </a:r>
          </a:p>
          <a:p>
            <a:pPr marL="939800" lvl="3" indent="-398463" eaLnBrk="1" hangingPunct="1">
              <a:lnSpc>
                <a:spcPct val="90000"/>
              </a:lnSpc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Augmenter le prix des billets. 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fr-FR" sz="24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endParaRPr lang="fr-FR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1295400" y="1752600"/>
            <a:ext cx="6629400" cy="2667000"/>
          </a:xfrm>
        </p:spPr>
        <p:txBody>
          <a:bodyPr/>
          <a:lstStyle/>
          <a:p>
            <a:pPr algn="ctr"/>
            <a:r>
              <a:rPr lang="fr-CA" sz="6000" b="1" dirty="0" smtClean="0"/>
              <a:t>FUTUR DU SOUPER AU HOMARD?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5769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4900" b="1" smtClean="0"/>
              <a:t>FÊTE NATIONALE DE L’ACADIE</a:t>
            </a:r>
            <a:endParaRPr lang="en-US" sz="4900" b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2415" b="33564"/>
          <a:stretch/>
        </p:blipFill>
        <p:spPr>
          <a:xfrm>
            <a:off x="685800" y="2057400"/>
            <a:ext cx="7789862" cy="397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fr-CA" sz="5200" b="1" smtClean="0">
                <a:solidFill>
                  <a:srgbClr val="04617B"/>
                </a:solidFill>
              </a:rPr>
              <a:t>FÊTE NATIONALE DE L’ACADIE</a:t>
            </a:r>
            <a:endParaRPr lang="en-CA" sz="5200" b="1" smtClean="0">
              <a:solidFill>
                <a:srgbClr val="04617B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648" y="1600200"/>
            <a:ext cx="4595648" cy="4953000"/>
          </a:xfrm>
        </p:spPr>
        <p:txBody>
          <a:bodyPr/>
          <a:lstStyle/>
          <a:p>
            <a:pPr lvl="1" eaLnBrk="1" hangingPunct="1"/>
            <a:r>
              <a:rPr lang="fr-FR" sz="2800" b="1" dirty="0" smtClean="0">
                <a:latin typeface="Arial" charset="0"/>
              </a:rPr>
              <a:t>Tintamarre et soirée au Café </a:t>
            </a:r>
            <a:r>
              <a:rPr lang="fr-FR" sz="2800" b="1" dirty="0" err="1" smtClean="0">
                <a:latin typeface="Arial" charset="0"/>
              </a:rPr>
              <a:t>Nostalgica</a:t>
            </a:r>
            <a:endParaRPr lang="fr-FR" sz="2800" b="1" dirty="0" smtClean="0">
              <a:latin typeface="Arial" charset="0"/>
            </a:endParaRPr>
          </a:p>
          <a:p>
            <a:pPr lvl="2" eaLnBrk="1" hangingPunct="1"/>
            <a:r>
              <a:rPr lang="fr-FR" sz="2400" b="1" dirty="0" smtClean="0">
                <a:latin typeface="Arial" charset="0"/>
              </a:rPr>
              <a:t>Trajet: Colline du Parlement jusqu’à l’Université d’Ottawa</a:t>
            </a:r>
          </a:p>
          <a:p>
            <a:pPr lvl="2" eaLnBrk="1" hangingPunct="1"/>
            <a:r>
              <a:rPr lang="fr-CA" sz="2400" b="1" dirty="0" smtClean="0">
                <a:latin typeface="Arial" charset="0"/>
              </a:rPr>
              <a:t>Plus </a:t>
            </a:r>
            <a:r>
              <a:rPr lang="fr-CA" sz="2400" b="1" dirty="0">
                <a:latin typeface="Arial" charset="0"/>
              </a:rPr>
              <a:t>de </a:t>
            </a:r>
            <a:r>
              <a:rPr lang="fr-CA" sz="2400" b="1" dirty="0" smtClean="0">
                <a:latin typeface="Arial" charset="0"/>
              </a:rPr>
              <a:t>150 </a:t>
            </a:r>
            <a:r>
              <a:rPr lang="fr-CA" sz="2400" b="1" dirty="0">
                <a:latin typeface="Arial" charset="0"/>
              </a:rPr>
              <a:t>participants au tintamarre</a:t>
            </a:r>
          </a:p>
          <a:p>
            <a:pPr lvl="2" eaLnBrk="1" hangingPunct="1"/>
            <a:r>
              <a:rPr lang="fr-FR" sz="2400" b="1" dirty="0" smtClean="0">
                <a:latin typeface="Arial" charset="0"/>
              </a:rPr>
              <a:t>Pas de musicien en fin de soirée cette année</a:t>
            </a:r>
          </a:p>
          <a:p>
            <a:pPr marL="668337" lvl="2" indent="0" eaLnBrk="1" hangingPunct="1">
              <a:buNone/>
            </a:pPr>
            <a:endParaRPr lang="fr-FR" sz="28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72" y="1600200"/>
            <a:ext cx="354168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41513"/>
            <a:ext cx="8867775" cy="4611687"/>
          </a:xfrm>
        </p:spPr>
        <p:txBody>
          <a:bodyPr/>
          <a:lstStyle/>
          <a:p>
            <a:pPr lvl="1" eaLnBrk="1" hangingPunct="1"/>
            <a:r>
              <a:rPr lang="fr-FR" sz="3000" b="1" dirty="0" smtClean="0">
                <a:latin typeface="Arial Black" pitchFamily="34" charset="0"/>
              </a:rPr>
              <a:t>Épluchette de blé d’inde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Le </a:t>
            </a:r>
            <a:r>
              <a:rPr lang="fr-CA" sz="3000" b="1" dirty="0">
                <a:latin typeface="Arial" charset="0"/>
              </a:rPr>
              <a:t> samedi 10 septembre 2016 </a:t>
            </a:r>
            <a:endParaRPr lang="fr-CA" sz="3000" b="1" dirty="0" smtClean="0">
              <a:latin typeface="Arial" charset="0"/>
            </a:endParaRPr>
          </a:p>
          <a:p>
            <a:pPr lvl="2" eaLnBrk="1" hangingPunct="1"/>
            <a:r>
              <a:rPr lang="fr-CA" sz="3000" b="1" dirty="0" smtClean="0">
                <a:latin typeface="Arial" charset="0"/>
              </a:rPr>
              <a:t>Parc </a:t>
            </a:r>
            <a:r>
              <a:rPr lang="fr-CA" sz="3000" b="1" dirty="0">
                <a:latin typeface="Arial" charset="0"/>
              </a:rPr>
              <a:t>du Lac </a:t>
            </a:r>
            <a:r>
              <a:rPr lang="fr-CA" sz="3000" b="1" dirty="0" err="1">
                <a:latin typeface="Arial" charset="0"/>
              </a:rPr>
              <a:t>Leamy</a:t>
            </a:r>
            <a:endParaRPr lang="fr-FR" sz="3000" b="1" dirty="0" smtClean="0">
              <a:latin typeface="Arial" charset="0"/>
            </a:endParaRP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Trentaine de participants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Faible participation en raison de la pluie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Offert les hot-dogs et boissons gratuitement</a:t>
            </a:r>
            <a:endParaRPr lang="fr-FR" b="1" dirty="0" smtClean="0">
              <a:latin typeface="Arial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41513"/>
            <a:ext cx="8867775" cy="4611687"/>
          </a:xfrm>
        </p:spPr>
        <p:txBody>
          <a:bodyPr/>
          <a:lstStyle/>
          <a:p>
            <a:pPr lvl="1" eaLnBrk="1" hangingPunct="1"/>
            <a:r>
              <a:rPr lang="fr-FR" sz="3000" b="1" dirty="0" smtClean="0">
                <a:latin typeface="Arial Black" pitchFamily="34" charset="0"/>
              </a:rPr>
              <a:t>Brunch de Noël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Le dimanche 11 décembre 2016</a:t>
            </a:r>
          </a:p>
          <a:p>
            <a:pPr lvl="2" eaLnBrk="1" hangingPunct="1"/>
            <a:r>
              <a:rPr lang="fr-FR" sz="3000" b="1" dirty="0">
                <a:latin typeface="Arial" charset="0"/>
              </a:rPr>
              <a:t>Mill St. </a:t>
            </a:r>
            <a:r>
              <a:rPr lang="fr-FR" sz="3000" b="1" dirty="0" err="1">
                <a:latin typeface="Arial" charset="0"/>
              </a:rPr>
              <a:t>Brew</a:t>
            </a:r>
            <a:r>
              <a:rPr lang="fr-FR" sz="3000" b="1" dirty="0">
                <a:latin typeface="Arial" charset="0"/>
              </a:rPr>
              <a:t> </a:t>
            </a:r>
            <a:r>
              <a:rPr lang="fr-FR" sz="3000" b="1" dirty="0" smtClean="0">
                <a:latin typeface="Arial" charset="0"/>
              </a:rPr>
              <a:t>Pub (</a:t>
            </a:r>
            <a:r>
              <a:rPr lang="fr-FR" sz="3000" b="1" dirty="0">
                <a:latin typeface="Arial" charset="0"/>
              </a:rPr>
              <a:t>Ottawa</a:t>
            </a:r>
            <a:r>
              <a:rPr lang="fr-FR" sz="3000" b="1" dirty="0" smtClean="0">
                <a:latin typeface="Arial" charset="0"/>
              </a:rPr>
              <a:t>) 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35 participants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Participation similaire à l’an dernier</a:t>
            </a:r>
          </a:p>
          <a:p>
            <a:pPr lvl="2" eaLnBrk="1" hangingPunct="1"/>
            <a:r>
              <a:rPr lang="fr-FR" sz="3000" b="1" dirty="0">
                <a:latin typeface="Arial" charset="0"/>
              </a:rPr>
              <a:t>F</a:t>
            </a:r>
            <a:r>
              <a:rPr lang="fr-FR" sz="3000" b="1" dirty="0" smtClean="0">
                <a:latin typeface="Arial" charset="0"/>
              </a:rPr>
              <a:t>ormule « brunch » beaucoup plus efficace que le souper</a:t>
            </a:r>
            <a:r>
              <a:rPr lang="fr-FR" b="1" dirty="0" smtClean="0">
                <a:latin typeface="Arial" charset="0"/>
              </a:rPr>
              <a:t/>
            </a:r>
            <a:br>
              <a:rPr lang="fr-FR" b="1" dirty="0" smtClean="0">
                <a:latin typeface="Arial" charset="0"/>
              </a:rPr>
            </a:br>
            <a:endParaRPr lang="fr-FR" b="1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41513"/>
            <a:ext cx="8867775" cy="4611687"/>
          </a:xfrm>
        </p:spPr>
        <p:txBody>
          <a:bodyPr/>
          <a:lstStyle/>
          <a:p>
            <a:pPr lvl="1" eaLnBrk="1" hangingPunct="1"/>
            <a:r>
              <a:rPr lang="fr-FR" sz="3000" b="1" dirty="0" smtClean="0">
                <a:latin typeface="Arial Black" pitchFamily="34" charset="0"/>
              </a:rPr>
              <a:t>Conférences Point de mire en Acadie</a:t>
            </a:r>
          </a:p>
          <a:p>
            <a:pPr lvl="2" eaLnBrk="1" hangingPunct="1"/>
            <a:r>
              <a:rPr lang="fr-CA" sz="3000" b="1" dirty="0">
                <a:latin typeface="Arial" charset="0"/>
              </a:rPr>
              <a:t>Mireille </a:t>
            </a:r>
            <a:r>
              <a:rPr lang="fr-CA" sz="3000" b="1" dirty="0" smtClean="0">
                <a:latin typeface="Arial" charset="0"/>
              </a:rPr>
              <a:t>McLaughlin le 25 février</a:t>
            </a:r>
            <a:r>
              <a:rPr lang="fr-FR" sz="3000" b="1" dirty="0">
                <a:latin typeface="Arial" charset="0"/>
              </a:rPr>
              <a:t> </a:t>
            </a:r>
            <a:r>
              <a:rPr lang="fr-FR" sz="3000" b="1" dirty="0" smtClean="0">
                <a:latin typeface="Arial" charset="0"/>
              </a:rPr>
              <a:t>2016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Julien </a:t>
            </a:r>
            <a:r>
              <a:rPr lang="fr-FR" sz="3000" b="1" dirty="0" err="1" smtClean="0">
                <a:latin typeface="Arial" charset="0"/>
              </a:rPr>
              <a:t>Massicotte</a:t>
            </a:r>
            <a:r>
              <a:rPr lang="fr-FR" sz="3000" b="1" dirty="0" smtClean="0">
                <a:latin typeface="Arial" charset="0"/>
              </a:rPr>
              <a:t> le 1</a:t>
            </a:r>
            <a:r>
              <a:rPr lang="fr-FR" sz="3000" b="1" baseline="30000" dirty="0" smtClean="0">
                <a:latin typeface="Arial" charset="0"/>
              </a:rPr>
              <a:t>er</a:t>
            </a:r>
            <a:r>
              <a:rPr lang="fr-FR" sz="3000" b="1" dirty="0" smtClean="0">
                <a:latin typeface="Arial" charset="0"/>
              </a:rPr>
              <a:t> avril 2016</a:t>
            </a:r>
          </a:p>
          <a:p>
            <a:pPr lvl="2" eaLnBrk="1" hangingPunct="1"/>
            <a:r>
              <a:rPr lang="fr-FR" sz="3000" b="1" dirty="0">
                <a:latin typeface="Arial" charset="0"/>
              </a:rPr>
              <a:t>Clint Bruce le </a:t>
            </a:r>
            <a:r>
              <a:rPr lang="fr-FR" sz="3000" b="1" dirty="0" smtClean="0">
                <a:latin typeface="Arial" charset="0"/>
              </a:rPr>
              <a:t>12 octobre 2016</a:t>
            </a:r>
          </a:p>
          <a:p>
            <a:pPr lvl="2" eaLnBrk="1" hangingPunct="1"/>
            <a:r>
              <a:rPr lang="fr-FR" sz="3000" b="1" dirty="0">
                <a:latin typeface="Arial" charset="0"/>
              </a:rPr>
              <a:t>Richard </a:t>
            </a:r>
            <a:r>
              <a:rPr lang="fr-FR" sz="3000" b="1" dirty="0" smtClean="0">
                <a:latin typeface="Arial" charset="0"/>
              </a:rPr>
              <a:t>Saillant le 24 novembre 2016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Annette Boudreau le 19 janvier 2017</a:t>
            </a:r>
          </a:p>
          <a:p>
            <a:pPr lvl="2" eaLnBrk="1" hangingPunct="1"/>
            <a:r>
              <a:rPr lang="fr-FR" sz="3000" b="1" dirty="0" smtClean="0">
                <a:latin typeface="Arial" charset="0"/>
              </a:rPr>
              <a:t>Kevin </a:t>
            </a:r>
            <a:r>
              <a:rPr lang="fr-FR" sz="3000" b="1" dirty="0" err="1" smtClean="0">
                <a:latin typeface="Arial" charset="0"/>
              </a:rPr>
              <a:t>Arseneau</a:t>
            </a:r>
            <a:r>
              <a:rPr lang="fr-FR" sz="3000" b="1" dirty="0" smtClean="0">
                <a:latin typeface="Arial" charset="0"/>
              </a:rPr>
              <a:t> le 2 mars 2017</a:t>
            </a:r>
            <a:r>
              <a:rPr lang="fr-FR" b="1" dirty="0" smtClean="0">
                <a:latin typeface="Arial" charset="0"/>
              </a:rPr>
              <a:t/>
            </a:r>
            <a:br>
              <a:rPr lang="fr-FR" b="1" dirty="0" smtClean="0">
                <a:latin typeface="Arial" charset="0"/>
              </a:rPr>
            </a:br>
            <a:endParaRPr lang="fr-FR" b="1" dirty="0" smtClean="0">
              <a:latin typeface="Arial" charset="0"/>
            </a:endParaRPr>
          </a:p>
          <a:p>
            <a:pPr lvl="2" eaLnBrk="1" hangingPunct="1"/>
            <a:endParaRPr lang="fr-FR" dirty="0" smtClean="0">
              <a:latin typeface="Arial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smtClean="0"/>
              <a:t>BOURSE D’ÉTUDE</a:t>
            </a:r>
            <a:endParaRPr lang="en-US" sz="6000" b="1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304800" y="2819400"/>
            <a:ext cx="8382000" cy="2667000"/>
          </a:xfrm>
        </p:spPr>
        <p:txBody>
          <a:bodyPr/>
          <a:lstStyle/>
          <a:p>
            <a:pPr algn="just"/>
            <a:r>
              <a:rPr lang="fr-CA" sz="3200" b="1" dirty="0" smtClean="0">
                <a:latin typeface="Arial" charset="0"/>
              </a:rPr>
              <a:t>Pas de bourse en 2016 en raison de l’incertitude financière en début d’année</a:t>
            </a:r>
          </a:p>
          <a:p>
            <a:pPr lvl="1" algn="just"/>
            <a:r>
              <a:rPr lang="fr-CA" sz="3000" b="1" dirty="0" smtClean="0">
                <a:latin typeface="Arial" charset="0"/>
              </a:rPr>
              <a:t>À reprendre cette année</a:t>
            </a:r>
          </a:p>
          <a:p>
            <a:pPr lvl="1" algn="just"/>
            <a:r>
              <a:rPr lang="fr-CA" sz="3000" b="1" dirty="0" smtClean="0">
                <a:latin typeface="Arial" charset="0"/>
              </a:rPr>
              <a:t>Augmenter la bourse?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1150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Rapport du </a:t>
            </a:r>
            <a:r>
              <a:rPr lang="en-US" dirty="0" err="1" smtClean="0">
                <a:solidFill>
                  <a:schemeClr val="tx1"/>
                </a:solidFill>
              </a:rPr>
              <a:t>président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2695575"/>
            <a:ext cx="8382000" cy="2257425"/>
          </a:xfrm>
        </p:spPr>
        <p:txBody>
          <a:bodyPr/>
          <a:lstStyle/>
          <a:p>
            <a:pPr marR="0" eaLnBrk="1" hangingPunct="1"/>
            <a:r>
              <a:rPr lang="en-US" sz="3200" b="1" dirty="0" smtClean="0">
                <a:latin typeface="Arial Black" pitchFamily="34" charset="0"/>
              </a:rPr>
              <a:t>Assemblée </a:t>
            </a:r>
            <a:r>
              <a:rPr lang="en-US" sz="3200" b="1" dirty="0" err="1" smtClean="0">
                <a:latin typeface="Arial Black" pitchFamily="34" charset="0"/>
              </a:rPr>
              <a:t>générale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annuelle</a:t>
            </a:r>
            <a:r>
              <a:rPr lang="en-US" sz="3200" b="1" dirty="0" smtClean="0">
                <a:latin typeface="Arial Black" pitchFamily="34" charset="0"/>
              </a:rPr>
              <a:t> (AGA) </a:t>
            </a:r>
          </a:p>
          <a:p>
            <a:pPr marR="0" eaLnBrk="1" hangingPunct="1"/>
            <a:r>
              <a:rPr lang="en-US" sz="3200" b="1" dirty="0" smtClean="0">
                <a:latin typeface="Arial Black" pitchFamily="34" charset="0"/>
              </a:rPr>
              <a:t>Le 2 </a:t>
            </a:r>
            <a:r>
              <a:rPr lang="en-US" sz="3200" b="1" dirty="0" smtClean="0">
                <a:latin typeface="Arial Black" pitchFamily="34" charset="0"/>
              </a:rPr>
              <a:t>mars 2017</a:t>
            </a:r>
          </a:p>
          <a:p>
            <a:pPr marR="0" eaLnBrk="1" hangingPunct="1"/>
            <a:r>
              <a:rPr lang="en-US" sz="3200" b="1" dirty="0" smtClean="0">
                <a:latin typeface="Arial Black" pitchFamily="34" charset="0"/>
              </a:rPr>
              <a:t>Eric Cormier</a:t>
            </a:r>
          </a:p>
          <a:p>
            <a:pPr marR="0" eaLnBrk="1" hangingPunct="1"/>
            <a:r>
              <a:rPr lang="en-US" sz="3200" b="1" dirty="0" err="1" smtClean="0">
                <a:latin typeface="Arial Black" pitchFamily="34" charset="0"/>
              </a:rPr>
              <a:t>Président</a:t>
            </a:r>
            <a:endParaRPr lang="en-US" sz="3200" b="1" dirty="0" smtClean="0">
              <a:latin typeface="Arial Black" pitchFamily="34" charset="0"/>
            </a:endParaRPr>
          </a:p>
          <a:p>
            <a:pPr marR="0" eaLnBrk="1" hangingPunct="1"/>
            <a:endParaRPr lang="en-US" sz="3200" b="1" dirty="0" smtClean="0">
              <a:latin typeface="Arial Black" pitchFamily="34" charset="0"/>
            </a:endParaRPr>
          </a:p>
          <a:p>
            <a:pPr marR="0" eaLnBrk="1" hangingPunct="1"/>
            <a:endParaRPr lang="en-US" sz="3600" b="1" dirty="0" smtClean="0">
              <a:latin typeface="Arial Black" pitchFamily="34" charset="0"/>
            </a:endParaRPr>
          </a:p>
        </p:txBody>
      </p:sp>
      <p:pic>
        <p:nvPicPr>
          <p:cNvPr id="17412" name="Picture 5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1198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dirty="0" smtClean="0"/>
              <a:t>MEMBRIÉTÉ 2016-2017</a:t>
            </a:r>
            <a:endParaRPr lang="en-US" sz="6000" b="1" dirty="0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2316163"/>
            <a:ext cx="8229600" cy="3322637"/>
          </a:xfrm>
        </p:spPr>
        <p:txBody>
          <a:bodyPr/>
          <a:lstStyle/>
          <a:p>
            <a:r>
              <a:rPr lang="fr-CA" b="1" dirty="0" smtClean="0">
                <a:latin typeface="Arial" charset="0"/>
              </a:rPr>
              <a:t>Environ </a:t>
            </a:r>
            <a:r>
              <a:rPr lang="fr-CA" b="1" dirty="0" smtClean="0">
                <a:latin typeface="Arial" charset="0"/>
              </a:rPr>
              <a:t>55 </a:t>
            </a:r>
            <a:r>
              <a:rPr lang="fr-CA" b="1" dirty="0" smtClean="0">
                <a:latin typeface="Arial" charset="0"/>
              </a:rPr>
              <a:t>membres </a:t>
            </a:r>
          </a:p>
          <a:p>
            <a:r>
              <a:rPr lang="fr-CA" b="1" dirty="0">
                <a:latin typeface="Arial" charset="0"/>
              </a:rPr>
              <a:t>B</a:t>
            </a:r>
            <a:r>
              <a:rPr lang="fr-CA" b="1" dirty="0" smtClean="0">
                <a:latin typeface="Arial" charset="0"/>
              </a:rPr>
              <a:t>aisse considérable au cours des dernières années</a:t>
            </a:r>
          </a:p>
          <a:p>
            <a:r>
              <a:rPr lang="fr-CA" b="1" dirty="0" smtClean="0">
                <a:latin typeface="Arial" charset="0"/>
              </a:rPr>
              <a:t>Créer plus de mesures incitatives?</a:t>
            </a: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97325"/>
          </a:xfrm>
        </p:spPr>
        <p:txBody>
          <a:bodyPr/>
          <a:lstStyle/>
          <a:p>
            <a:pPr eaLnBrk="1" hangingPunct="1"/>
            <a:r>
              <a:rPr lang="fr-CA" sz="2800" b="1" dirty="0" smtClean="0">
                <a:latin typeface="Arial" charset="0"/>
              </a:rPr>
              <a:t>Site Web 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Nouveau site actif depuis </a:t>
            </a:r>
            <a:r>
              <a:rPr lang="fr-CA" b="1" dirty="0" smtClean="0">
                <a:latin typeface="Arial" charset="0"/>
              </a:rPr>
              <a:t>mars </a:t>
            </a:r>
            <a:r>
              <a:rPr lang="fr-CA" b="1" dirty="0" smtClean="0">
                <a:latin typeface="Arial" charset="0"/>
              </a:rPr>
              <a:t>2016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Plus de contenu (archives, achats en ligne, etc.)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Peu dispendieux (environ 150$ par année)</a:t>
            </a:r>
            <a:endParaRPr lang="fr-CA" b="1" dirty="0">
              <a:latin typeface="Arial" charset="0"/>
            </a:endParaRPr>
          </a:p>
          <a:p>
            <a:pPr eaLnBrk="1" hangingPunct="1"/>
            <a:endParaRPr lang="fr-CA" sz="28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05200"/>
            <a:ext cx="42534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LES DOSSIERS</a:t>
            </a:r>
            <a:endParaRPr lang="fr-FR" sz="6000" b="1" dirty="0" smtClean="0">
              <a:solidFill>
                <a:srgbClr val="04617B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019800" cy="4876800"/>
          </a:xfrm>
        </p:spPr>
        <p:txBody>
          <a:bodyPr/>
          <a:lstStyle/>
          <a:p>
            <a:pPr eaLnBrk="1" hangingPunct="1"/>
            <a:r>
              <a:rPr lang="fr-CA" sz="2800" b="1" dirty="0" err="1" smtClean="0">
                <a:latin typeface="Arial" charset="0"/>
              </a:rPr>
              <a:t>Acadialogue</a:t>
            </a:r>
            <a:endParaRPr lang="fr-CA" sz="2800" b="1" dirty="0">
              <a:latin typeface="Arial" charset="0"/>
            </a:endParaRPr>
          </a:p>
          <a:p>
            <a:pPr lvl="1" eaLnBrk="1" hangingPunct="1"/>
            <a:r>
              <a:rPr lang="fr-CA" b="1" dirty="0" smtClean="0">
                <a:latin typeface="Arial" charset="0"/>
              </a:rPr>
              <a:t>Nouveau look; format condensé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Plateforme </a:t>
            </a:r>
            <a:r>
              <a:rPr lang="fr-CA" b="1" dirty="0" err="1" smtClean="0">
                <a:latin typeface="Arial" charset="0"/>
              </a:rPr>
              <a:t>Mailchimp</a:t>
            </a:r>
            <a:r>
              <a:rPr lang="fr-CA" b="1" dirty="0" smtClean="0">
                <a:latin typeface="Arial" charset="0"/>
              </a:rPr>
              <a:t> (gratuite)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Publication moins fréquente </a:t>
            </a:r>
            <a:endParaRPr lang="fr-CA" b="1" dirty="0">
              <a:latin typeface="Arial" charset="0"/>
            </a:endParaRPr>
          </a:p>
          <a:p>
            <a:pPr lvl="1" eaLnBrk="1" hangingPunct="1"/>
            <a:endParaRPr lang="fr-CA" b="1" dirty="0" smtClean="0">
              <a:latin typeface="Arial" charset="0"/>
            </a:endParaRPr>
          </a:p>
          <a:p>
            <a:pPr lvl="0" eaLnBrk="1" hangingPunct="1"/>
            <a:r>
              <a:rPr lang="fr-CA" sz="2700" b="1" dirty="0" smtClean="0">
                <a:solidFill>
                  <a:prstClr val="black"/>
                </a:solidFill>
                <a:latin typeface="Arial" charset="0"/>
              </a:rPr>
              <a:t>Difficulté à rejoindre les membres</a:t>
            </a:r>
          </a:p>
          <a:p>
            <a:pPr lvl="1" eaLnBrk="1" hangingPunct="1"/>
            <a:r>
              <a:rPr lang="fr-CA" b="1" dirty="0" smtClean="0">
                <a:solidFill>
                  <a:prstClr val="black"/>
                </a:solidFill>
                <a:latin typeface="Arial" charset="0"/>
              </a:rPr>
              <a:t>Facebook est limité</a:t>
            </a:r>
          </a:p>
          <a:p>
            <a:pPr lvl="1" eaLnBrk="1" hangingPunct="1"/>
            <a:r>
              <a:rPr lang="fr-CA" b="1" dirty="0" smtClean="0">
                <a:solidFill>
                  <a:prstClr val="black"/>
                </a:solidFill>
                <a:latin typeface="Arial" charset="0"/>
              </a:rPr>
              <a:t>Autres plateformes? (Instagram, Twitter)</a:t>
            </a:r>
            <a:endParaRPr lang="fr-CA" b="1" dirty="0">
              <a:solidFill>
                <a:prstClr val="black"/>
              </a:solidFill>
              <a:latin typeface="Arial" charset="0"/>
            </a:endParaRPr>
          </a:p>
          <a:p>
            <a:pPr lvl="1" eaLnBrk="1" hangingPunct="1"/>
            <a:endParaRPr lang="fr-CA" b="1" dirty="0" smtClean="0">
              <a:latin typeface="Arial" charset="0"/>
            </a:endParaRPr>
          </a:p>
          <a:p>
            <a:pPr marL="342900" lvl="1" indent="-342900" eaLnBrk="1" hangingPunct="1"/>
            <a:endParaRPr lang="fr-CA" b="1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2667000" cy="340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/>
            <a:r>
              <a:rPr lang="fr-CA" sz="2800" b="1" dirty="0">
                <a:latin typeface="Arial" charset="0"/>
              </a:rPr>
              <a:t>Méthode de payement pour les activités :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Paiement à partir du site web fonctionne bien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Frais d’environ 5% des achats</a:t>
            </a:r>
            <a:endParaRPr lang="fr-CA" b="1" dirty="0">
              <a:latin typeface="Arial" charset="0"/>
            </a:endParaRPr>
          </a:p>
          <a:p>
            <a:pPr lvl="1" eaLnBrk="1" hangingPunct="1"/>
            <a:r>
              <a:rPr lang="fr-CA" b="1" dirty="0">
                <a:latin typeface="Arial" charset="0"/>
              </a:rPr>
              <a:t>Lecteur de carte de crédit</a:t>
            </a:r>
            <a:r>
              <a:rPr lang="fr-CA" b="1" dirty="0" smtClean="0">
                <a:latin typeface="Arial" charset="0"/>
              </a:rPr>
              <a:t>?</a:t>
            </a:r>
          </a:p>
          <a:p>
            <a:pPr marL="393700" lvl="1" indent="0" eaLnBrk="1" hangingPunct="1">
              <a:buNone/>
            </a:pPr>
            <a:endParaRPr lang="fr-CA" b="1" dirty="0" smtClean="0">
              <a:latin typeface="Arial" charset="0"/>
            </a:endParaRPr>
          </a:p>
          <a:p>
            <a:pPr lvl="0" eaLnBrk="1" hangingPunct="1"/>
            <a:r>
              <a:rPr lang="fr-CA" sz="2800" b="1" dirty="0" smtClean="0">
                <a:solidFill>
                  <a:prstClr val="black"/>
                </a:solidFill>
                <a:latin typeface="Arial" charset="0"/>
              </a:rPr>
              <a:t>Comment dépenser/investir nos fonds?</a:t>
            </a:r>
            <a:endParaRPr lang="fr-CA" sz="2800" b="1" dirty="0">
              <a:solidFill>
                <a:prstClr val="black"/>
              </a:solidFill>
              <a:latin typeface="Arial" charset="0"/>
            </a:endParaRPr>
          </a:p>
          <a:p>
            <a:pPr lvl="1" eaLnBrk="1" hangingPunct="1">
              <a:buClr>
                <a:srgbClr val="0F6FC6"/>
              </a:buClr>
            </a:pPr>
            <a:r>
              <a:rPr lang="fr-CA" b="1" dirty="0" smtClean="0">
                <a:solidFill>
                  <a:prstClr val="black"/>
                </a:solidFill>
                <a:latin typeface="Arial" charset="0"/>
              </a:rPr>
              <a:t>Plus de fonds que jamais – environ 33,000$</a:t>
            </a:r>
          </a:p>
          <a:p>
            <a:pPr lvl="1" eaLnBrk="1" hangingPunct="1">
              <a:buClr>
                <a:srgbClr val="0F6FC6"/>
              </a:buClr>
            </a:pPr>
            <a:r>
              <a:rPr lang="fr-CA" b="1" dirty="0" smtClean="0">
                <a:solidFill>
                  <a:prstClr val="black"/>
                </a:solidFill>
                <a:latin typeface="Arial" charset="0"/>
              </a:rPr>
              <a:t>Plus d’activités? Activités de plus grande envergure? Est-ce utile?</a:t>
            </a:r>
          </a:p>
          <a:p>
            <a:pPr lvl="1" eaLnBrk="1" hangingPunct="1">
              <a:buClr>
                <a:srgbClr val="0F6FC6"/>
              </a:buClr>
            </a:pPr>
            <a:r>
              <a:rPr lang="fr-CA" b="1" dirty="0" smtClean="0">
                <a:solidFill>
                  <a:prstClr val="black"/>
                </a:solidFill>
                <a:latin typeface="Arial" charset="0"/>
              </a:rPr>
              <a:t>Créer un fond de réserve?</a:t>
            </a:r>
            <a:endParaRPr lang="fr-CA" b="1" dirty="0">
              <a:solidFill>
                <a:prstClr val="black"/>
              </a:solidFill>
              <a:latin typeface="Arial" charset="0"/>
            </a:endParaRPr>
          </a:p>
          <a:p>
            <a:pPr marL="393700" lvl="1" indent="0" eaLnBrk="1" hangingPunct="1">
              <a:buNone/>
            </a:pPr>
            <a:endParaRPr lang="fr-CA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60838"/>
          </a:xfrm>
        </p:spPr>
        <p:txBody>
          <a:bodyPr/>
          <a:lstStyle/>
          <a:p>
            <a:pPr eaLnBrk="1" hangingPunct="1"/>
            <a:r>
              <a:rPr lang="fr-CA" sz="2800" b="1" dirty="0" smtClean="0">
                <a:latin typeface="Arial" charset="0"/>
              </a:rPr>
              <a:t>Le 15 août dans le cadre des activités du 150</a:t>
            </a:r>
            <a:r>
              <a:rPr lang="fr-CA" sz="2800" b="1" baseline="30000" dirty="0" smtClean="0">
                <a:latin typeface="Arial" charset="0"/>
              </a:rPr>
              <a:t>e</a:t>
            </a:r>
            <a:r>
              <a:rPr lang="fr-CA" sz="2800" b="1" dirty="0" smtClean="0">
                <a:latin typeface="Arial" charset="0"/>
              </a:rPr>
              <a:t> 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Suggestion de Patrimoine canadien d’organiser une grande activité à Ottawa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Financement substantiel possible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Peut créer des partenariats, mais le projet serait géré par l’AARCN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Possible de générer un revenu</a:t>
            </a:r>
          </a:p>
          <a:p>
            <a:pPr lvl="1" eaLnBrk="1" hangingPunct="1"/>
            <a:r>
              <a:rPr lang="fr-CA" b="1" dirty="0" smtClean="0">
                <a:latin typeface="Arial" charset="0"/>
              </a:rPr>
              <a:t>Pour et contre?</a:t>
            </a:r>
          </a:p>
        </p:txBody>
      </p:sp>
    </p:spTree>
    <p:extLst>
      <p:ext uri="{BB962C8B-B14F-4D97-AF65-F5344CB8AC3E}">
        <p14:creationId xmlns:p14="http://schemas.microsoft.com/office/powerpoint/2010/main" val="12586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À VENIR…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05000"/>
            <a:ext cx="84201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b="1" dirty="0" smtClean="0">
                <a:latin typeface="Arial" charset="0"/>
              </a:rPr>
              <a:t>Brunch à la cabane à sucre : le dimanche 12 mars 2016 à 11h45  au Bean </a:t>
            </a:r>
            <a:r>
              <a:rPr lang="fr-CA" sz="2800" b="1" dirty="0" err="1" smtClean="0">
                <a:latin typeface="Arial" charset="0"/>
              </a:rPr>
              <a:t>Town</a:t>
            </a:r>
            <a:r>
              <a:rPr lang="fr-CA" sz="2800" b="1" dirty="0" smtClean="0">
                <a:latin typeface="Arial" charset="0"/>
              </a:rPr>
              <a:t> Ranch</a:t>
            </a:r>
          </a:p>
          <a:p>
            <a:pPr eaLnBrk="1" hangingPunct="1">
              <a:lnSpc>
                <a:spcPct val="90000"/>
              </a:lnSpc>
            </a:pPr>
            <a:endParaRPr lang="fr-CA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charset="0"/>
              </a:rPr>
              <a:t>Souper au homard : à déterminer</a:t>
            </a:r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charset="0"/>
              </a:rPr>
              <a:t>Festivités et tintamarre du 15 août</a:t>
            </a:r>
          </a:p>
          <a:p>
            <a:pPr eaLnBrk="1" hangingPunct="1">
              <a:lnSpc>
                <a:spcPct val="90000"/>
              </a:lnSpc>
            </a:pPr>
            <a:r>
              <a:rPr lang="fr-CA" b="1" dirty="0" smtClean="0">
                <a:latin typeface="Arial" charset="0"/>
              </a:rPr>
              <a:t>La suite à déterminer par le prochain CA!</a:t>
            </a:r>
          </a:p>
        </p:txBody>
      </p:sp>
      <p:pic>
        <p:nvPicPr>
          <p:cNvPr id="41987" name="Picture 6" descr="bean town ra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622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REMERCIEMENTS</a:t>
            </a:r>
            <a:endParaRPr lang="fr-FR" sz="6000" b="1" dirty="0" smtClean="0">
              <a:solidFill>
                <a:srgbClr val="04617B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60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CA" sz="2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7391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620000" cy="4191000"/>
          </a:xfrm>
        </p:spPr>
        <p:txBody>
          <a:bodyPr/>
          <a:lstStyle/>
          <a:p>
            <a:pPr eaLnBrk="1" hangingPunct="1"/>
            <a:r>
              <a:rPr lang="fr-CA" sz="3000" b="1" dirty="0" smtClean="0">
                <a:latin typeface="Arial" charset="0"/>
              </a:rPr>
              <a:t>Président : Eric Cormier</a:t>
            </a:r>
          </a:p>
          <a:p>
            <a:pPr eaLnBrk="1" hangingPunct="1"/>
            <a:r>
              <a:rPr lang="fr-CA" sz="3000" b="1" dirty="0" smtClean="0">
                <a:latin typeface="Arial" charset="0"/>
              </a:rPr>
              <a:t>Vice-présidente: </a:t>
            </a:r>
            <a:r>
              <a:rPr lang="fr-CA" sz="3000" b="1" dirty="0" smtClean="0">
                <a:latin typeface="Arial" charset="0"/>
              </a:rPr>
              <a:t>Melissa </a:t>
            </a:r>
            <a:r>
              <a:rPr lang="fr-CA" sz="3000" b="1" dirty="0">
                <a:latin typeface="Arial" charset="0"/>
              </a:rPr>
              <a:t>Bastarache</a:t>
            </a:r>
          </a:p>
          <a:p>
            <a:pPr eaLnBrk="1" hangingPunct="1"/>
            <a:r>
              <a:rPr lang="fr-CA" sz="3000" b="1" dirty="0" smtClean="0">
                <a:latin typeface="Arial" charset="0"/>
              </a:rPr>
              <a:t>Trésorière : Stéphanie </a:t>
            </a:r>
            <a:r>
              <a:rPr lang="fr-CA" sz="3000" b="1" dirty="0" err="1" smtClean="0">
                <a:latin typeface="Arial" charset="0"/>
              </a:rPr>
              <a:t>LeBreton</a:t>
            </a:r>
            <a:r>
              <a:rPr lang="fr-CA" sz="3000" b="1" dirty="0" smtClean="0">
                <a:latin typeface="Arial" charset="0"/>
              </a:rPr>
              <a:t>, Sylvie Poirier (par intérim)</a:t>
            </a:r>
          </a:p>
          <a:p>
            <a:pPr eaLnBrk="1" hangingPunct="1"/>
            <a:r>
              <a:rPr lang="fr-CA" sz="3000" b="1" dirty="0" smtClean="0">
                <a:latin typeface="Arial" charset="0"/>
              </a:rPr>
              <a:t>Secrétaire : Basile Roussel</a:t>
            </a:r>
          </a:p>
          <a:p>
            <a:pPr eaLnBrk="1" hangingPunct="1"/>
            <a:r>
              <a:rPr lang="fr-CA" sz="3000" b="1" dirty="0" smtClean="0">
                <a:latin typeface="Arial" charset="0"/>
              </a:rPr>
              <a:t>Conseiller(ère)s : Sylvie Poirier, Xavier </a:t>
            </a:r>
            <a:r>
              <a:rPr lang="fr-CA" sz="3000" b="1" dirty="0" err="1" smtClean="0">
                <a:latin typeface="Arial" charset="0"/>
              </a:rPr>
              <a:t>Bériault</a:t>
            </a:r>
            <a:r>
              <a:rPr lang="fr-CA" sz="3000" b="1" dirty="0" smtClean="0">
                <a:latin typeface="Arial" charset="0"/>
              </a:rPr>
              <a:t>, Jasmin Cyr, Marie-Hélène </a:t>
            </a:r>
            <a:r>
              <a:rPr lang="fr-CA" sz="3000" b="1" dirty="0" smtClean="0">
                <a:latin typeface="Arial" charset="0"/>
              </a:rPr>
              <a:t>Eddie (par intérim)</a:t>
            </a:r>
            <a:endParaRPr lang="fr-FR" sz="3000" b="1" dirty="0" smtClean="0">
              <a:latin typeface="Arial" charset="0"/>
            </a:endParaRPr>
          </a:p>
        </p:txBody>
      </p:sp>
      <p:sp>
        <p:nvSpPr>
          <p:cNvPr id="2048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6000" b="1" dirty="0" smtClean="0">
                <a:solidFill>
                  <a:srgbClr val="04617B"/>
                </a:solidFill>
              </a:rPr>
              <a:t>Le CA 2016-2017</a:t>
            </a:r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/>
              <a:t>ACTIVITÉS 2016-2017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233744" cy="4313237"/>
          </a:xfrm>
        </p:spPr>
        <p:txBody>
          <a:bodyPr/>
          <a:lstStyle/>
          <a:p>
            <a:pPr eaLnBrk="1" hangingPunct="1"/>
            <a:r>
              <a:rPr lang="fr-CA" b="1" dirty="0" smtClean="0">
                <a:latin typeface="Arial Black" pitchFamily="34" charset="0"/>
              </a:rPr>
              <a:t>Assemblée générale annuelle (AGA)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Le mercredi 17 février 2016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26 participants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Tous les postes ont été comblés</a:t>
            </a:r>
          </a:p>
          <a:p>
            <a:pPr lvl="1" eaLnBrk="1" hangingPunct="1"/>
            <a:endParaRPr lang="fr-CA" sz="1800" dirty="0" smtClean="0">
              <a:latin typeface="Arial" charset="0"/>
            </a:endParaRPr>
          </a:p>
          <a:p>
            <a:pPr eaLnBrk="1" hangingPunct="1"/>
            <a:r>
              <a:rPr lang="fr-CA" b="1" dirty="0" smtClean="0">
                <a:latin typeface="Arial Black" pitchFamily="34" charset="0"/>
              </a:rPr>
              <a:t>Cabane à sucre – Bean </a:t>
            </a:r>
            <a:r>
              <a:rPr lang="fr-CA" b="1" dirty="0" err="1" smtClean="0">
                <a:latin typeface="Arial Black" pitchFamily="34" charset="0"/>
              </a:rPr>
              <a:t>Town</a:t>
            </a:r>
            <a:r>
              <a:rPr lang="fr-CA" b="1" dirty="0" smtClean="0">
                <a:latin typeface="Arial Black" pitchFamily="34" charset="0"/>
              </a:rPr>
              <a:t> Ranch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Le dimanche 13 mars 2016</a:t>
            </a:r>
          </a:p>
          <a:p>
            <a:pPr lvl="1" eaLnBrk="1" hangingPunct="1"/>
            <a:r>
              <a:rPr lang="fr-CA" dirty="0" smtClean="0">
                <a:latin typeface="Arial" charset="0"/>
              </a:rPr>
              <a:t>68 participants</a:t>
            </a:r>
          </a:p>
          <a:p>
            <a:pPr lvl="1" eaLnBrk="1" hangingPunct="1">
              <a:tabLst>
                <a:tab pos="5565775" algn="l"/>
                <a:tab pos="7535863" algn="l"/>
              </a:tabLst>
            </a:pPr>
            <a:r>
              <a:rPr lang="fr-CA" dirty="0" smtClean="0">
                <a:latin typeface="Arial" charset="0"/>
              </a:rPr>
              <a:t>Moins grande participation que l’année précédente (91 participant en 2015)</a:t>
            </a:r>
          </a:p>
          <a:p>
            <a:pPr lvl="1" eaLnBrk="1" hangingPunct="1"/>
            <a:endParaRPr lang="fr-CA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9365"/>
            <a:ext cx="2514600" cy="1010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US" sz="6000" b="1" dirty="0" smtClean="0">
              <a:solidFill>
                <a:srgbClr val="04617B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389437"/>
          </a:xfrm>
        </p:spPr>
        <p:txBody>
          <a:bodyPr/>
          <a:lstStyle/>
          <a:p>
            <a:pPr marL="438150" lvl="1" indent="-342900" eaLnBrk="1" hangingPunct="1"/>
            <a:endParaRPr lang="fr-CA" sz="2200" b="1" dirty="0" smtClean="0">
              <a:latin typeface="Arial Black" pitchFamily="34" charset="0"/>
            </a:endParaRPr>
          </a:p>
          <a:p>
            <a:pPr marL="438150" lvl="1" indent="-342900" eaLnBrk="1" hangingPunct="1"/>
            <a:r>
              <a:rPr lang="fr-CA" sz="2200" b="1" dirty="0" smtClean="0">
                <a:latin typeface="Arial Black" pitchFamily="34" charset="0"/>
              </a:rPr>
              <a:t>5 à 7 au Royal </a:t>
            </a:r>
            <a:r>
              <a:rPr lang="fr-CA" sz="2200" b="1" dirty="0" err="1" smtClean="0">
                <a:latin typeface="Arial Black" pitchFamily="34" charset="0"/>
              </a:rPr>
              <a:t>Oak</a:t>
            </a:r>
            <a:r>
              <a:rPr lang="fr-CA" sz="2200" b="1" dirty="0">
                <a:latin typeface="Arial Black" pitchFamily="34" charset="0"/>
              </a:rPr>
              <a:t> </a:t>
            </a:r>
            <a:r>
              <a:rPr lang="fr-CA" sz="2200" b="1" dirty="0" smtClean="0">
                <a:latin typeface="Arial Black" pitchFamily="34" charset="0"/>
              </a:rPr>
              <a:t>(Laurier Est, Ottawa)</a:t>
            </a:r>
          </a:p>
          <a:p>
            <a:pPr marL="993775" lvl="3" indent="-268288" eaLnBrk="1" hangingPunct="1"/>
            <a:r>
              <a:rPr lang="fr-CA" sz="2200" b="1" dirty="0" smtClean="0">
                <a:latin typeface="Arial" charset="0"/>
              </a:rPr>
              <a:t>Le 22 janvier 2016</a:t>
            </a:r>
          </a:p>
          <a:p>
            <a:pPr marL="993775" lvl="3" indent="-268288" eaLnBrk="1" hangingPunct="1"/>
            <a:r>
              <a:rPr lang="fr-CA" sz="2200" b="1" dirty="0" smtClean="0">
                <a:latin typeface="Arial" charset="0"/>
              </a:rPr>
              <a:t>40 participants</a:t>
            </a:r>
          </a:p>
          <a:p>
            <a:pPr marL="993775" lvl="3" indent="-268288" eaLnBrk="1" hangingPunct="1"/>
            <a:r>
              <a:rPr lang="fr-CA" sz="2200" b="1" dirty="0" smtClean="0">
                <a:latin typeface="Arial" charset="0"/>
              </a:rPr>
              <a:t>Tentative d’un 5 à 7 le vendredi; fut un grand succès</a:t>
            </a:r>
          </a:p>
          <a:p>
            <a:pPr eaLnBrk="1" hangingPunct="1"/>
            <a:endParaRPr lang="fr-CA" sz="2200" b="1" dirty="0">
              <a:latin typeface="Arial Black" pitchFamily="34" charset="0"/>
            </a:endParaRPr>
          </a:p>
          <a:p>
            <a:pPr marL="441325" lvl="1" indent="-346075" eaLnBrk="1" hangingPunct="1">
              <a:buClr>
                <a:srgbClr val="0BD0D9"/>
              </a:buClr>
              <a:buSzPct val="95000"/>
            </a:pPr>
            <a:r>
              <a:rPr lang="fr-CA" sz="2200" b="1" dirty="0" smtClean="0">
                <a:latin typeface="Arial Black" pitchFamily="34" charset="0"/>
              </a:rPr>
              <a:t>6 </a:t>
            </a:r>
            <a:r>
              <a:rPr lang="fr-CA" sz="2200" b="1" dirty="0">
                <a:latin typeface="Arial Black" pitchFamily="34" charset="0"/>
              </a:rPr>
              <a:t>à 8 au Brasseurs du Temps (Gatineau)</a:t>
            </a:r>
          </a:p>
          <a:p>
            <a:pPr marL="993775" lvl="2" indent="-268288" eaLnBrk="1" hangingPunct="1">
              <a:buClr>
                <a:srgbClr val="009DD9"/>
              </a:buClr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jeudi 7 avril 2016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lvl="2" indent="-268288" eaLnBrk="1" hangingPunct="1">
              <a:buClr>
                <a:srgbClr val="009DD9"/>
              </a:buClr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participants</a:t>
            </a:r>
          </a:p>
          <a:p>
            <a:pPr marL="993775" lvl="2" indent="-268288" eaLnBrk="1" hangingPunct="1">
              <a:buClr>
                <a:srgbClr val="009DD9"/>
              </a:buClr>
            </a:pPr>
            <a:endParaRPr 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US" sz="6000" b="1" dirty="0" smtClean="0">
              <a:solidFill>
                <a:srgbClr val="04617B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lvl="1" indent="-273050" eaLnBrk="1" hangingPunct="1">
              <a:buClr>
                <a:srgbClr val="0F6FC6"/>
              </a:buClr>
            </a:pPr>
            <a:r>
              <a:rPr lang="fr-CA" sz="2200" b="1" dirty="0" smtClean="0">
                <a:solidFill>
                  <a:prstClr val="black"/>
                </a:solidFill>
                <a:latin typeface="Arial Black" pitchFamily="34" charset="0"/>
              </a:rPr>
              <a:t>5 </a:t>
            </a:r>
            <a:r>
              <a:rPr lang="fr-CA" sz="2200" b="1" dirty="0">
                <a:solidFill>
                  <a:prstClr val="black"/>
                </a:solidFill>
                <a:latin typeface="Arial Black" pitchFamily="34" charset="0"/>
              </a:rPr>
              <a:t>à </a:t>
            </a:r>
            <a:r>
              <a:rPr lang="fr-CA" sz="2200" b="1" dirty="0" smtClean="0">
                <a:solidFill>
                  <a:prstClr val="black"/>
                </a:solidFill>
                <a:latin typeface="Arial Black" pitchFamily="34" charset="0"/>
              </a:rPr>
              <a:t>tard </a:t>
            </a:r>
            <a:r>
              <a:rPr lang="fr-CA" sz="2200" b="1" dirty="0">
                <a:solidFill>
                  <a:prstClr val="black"/>
                </a:solidFill>
                <a:latin typeface="Arial Black" pitchFamily="34" charset="0"/>
              </a:rPr>
              <a:t>au </a:t>
            </a:r>
            <a:r>
              <a:rPr lang="fr-CA" sz="2200" b="1" dirty="0" err="1" smtClean="0">
                <a:solidFill>
                  <a:prstClr val="black"/>
                </a:solidFill>
                <a:latin typeface="Arial Black" pitchFamily="34" charset="0"/>
              </a:rPr>
              <a:t>Heart</a:t>
            </a:r>
            <a:r>
              <a:rPr lang="fr-CA" sz="2200" b="1" dirty="0" smtClean="0">
                <a:solidFill>
                  <a:prstClr val="black"/>
                </a:solidFill>
                <a:latin typeface="Arial Black" pitchFamily="34" charset="0"/>
              </a:rPr>
              <a:t> and Crown</a:t>
            </a:r>
            <a:endParaRPr lang="fr-CA" sz="2200" b="1" dirty="0">
              <a:solidFill>
                <a:prstClr val="black"/>
              </a:solidFill>
              <a:latin typeface="Arial Black" pitchFamily="34" charset="0"/>
            </a:endParaRPr>
          </a:p>
          <a:p>
            <a:pPr lvl="3" eaLnBrk="1" hangingPunct="1"/>
            <a:r>
              <a:rPr lang="fr-CA" sz="2200" b="1" dirty="0">
                <a:solidFill>
                  <a:prstClr val="black"/>
                </a:solidFill>
                <a:latin typeface="Arial" charset="0"/>
              </a:rPr>
              <a:t>Le </a:t>
            </a:r>
            <a:r>
              <a:rPr lang="fr-CA" sz="2200" b="1" dirty="0" smtClean="0">
                <a:solidFill>
                  <a:prstClr val="black"/>
                </a:solidFill>
                <a:latin typeface="Arial" charset="0"/>
              </a:rPr>
              <a:t>vendredi 13 mai 2016</a:t>
            </a:r>
            <a:endParaRPr lang="fr-CA" sz="2200" b="1" dirty="0">
              <a:solidFill>
                <a:prstClr val="black"/>
              </a:solidFill>
              <a:latin typeface="Arial" charset="0"/>
            </a:endParaRPr>
          </a:p>
          <a:p>
            <a:pPr lvl="3" eaLnBrk="1" hangingPunct="1"/>
            <a:r>
              <a:rPr lang="fr-CA" sz="2200" b="1" dirty="0" smtClean="0">
                <a:solidFill>
                  <a:prstClr val="black"/>
                </a:solidFill>
                <a:latin typeface="Arial" charset="0"/>
              </a:rPr>
              <a:t>30 participants</a:t>
            </a:r>
            <a:endParaRPr lang="fr-CA" sz="2200" b="1" dirty="0" smtClean="0">
              <a:latin typeface="Arial Black" pitchFamily="34" charset="0"/>
            </a:endParaRPr>
          </a:p>
          <a:p>
            <a:pPr lvl="1" eaLnBrk="1" hangingPunct="1"/>
            <a:endParaRPr lang="fr-CA" sz="1600" b="1" dirty="0">
              <a:latin typeface="Arial Black" pitchFamily="34" charset="0"/>
            </a:endParaRPr>
          </a:p>
          <a:p>
            <a:pPr marL="355600" lvl="1" eaLnBrk="1" hangingPunct="1"/>
            <a:r>
              <a:rPr lang="fr-CA" sz="2200" b="1" dirty="0" smtClean="0">
                <a:latin typeface="Arial Black" pitchFamily="34" charset="0"/>
              </a:rPr>
              <a:t>5 à tard au </a:t>
            </a:r>
            <a:r>
              <a:rPr lang="fr-CA" sz="2200" b="1" dirty="0">
                <a:latin typeface="Arial Black" pitchFamily="34" charset="0"/>
              </a:rPr>
              <a:t>Royal </a:t>
            </a:r>
            <a:r>
              <a:rPr lang="fr-CA" sz="2200" b="1" dirty="0" err="1">
                <a:latin typeface="Arial Black" pitchFamily="34" charset="0"/>
              </a:rPr>
              <a:t>Oak</a:t>
            </a:r>
            <a:r>
              <a:rPr lang="fr-CA" sz="2200" b="1" dirty="0">
                <a:latin typeface="Arial Black" pitchFamily="34" charset="0"/>
              </a:rPr>
              <a:t> (Laurier Est, Ottawa)</a:t>
            </a:r>
          </a:p>
          <a:p>
            <a:pPr lvl="3" eaLnBrk="1" hangingPunct="1"/>
            <a:r>
              <a:rPr lang="fr-CA" sz="2200" b="1" dirty="0" smtClean="0">
                <a:latin typeface="Arial" charset="0"/>
              </a:rPr>
              <a:t>Le vendredi 14 octobre 2016</a:t>
            </a:r>
          </a:p>
          <a:p>
            <a:pPr lvl="3" eaLnBrk="1" hangingPunct="1"/>
            <a:r>
              <a:rPr lang="fr-CA" sz="2200" b="1" dirty="0" smtClean="0">
                <a:latin typeface="Arial" charset="0"/>
              </a:rPr>
              <a:t>35 participants</a:t>
            </a:r>
          </a:p>
          <a:p>
            <a:pPr marL="977900" lvl="3" indent="0" eaLnBrk="1" hangingPunct="1">
              <a:buNone/>
            </a:pPr>
            <a:endParaRPr lang="fr-CA" b="1" dirty="0" smtClean="0">
              <a:latin typeface="Arial" charset="0"/>
            </a:endParaRPr>
          </a:p>
          <a:p>
            <a:pPr marL="361950" lvl="1" indent="-266700" eaLnBrk="1" hangingPunct="1">
              <a:buClr>
                <a:srgbClr val="0BD0D9"/>
              </a:buClr>
              <a:buSzPct val="95000"/>
            </a:pPr>
            <a:r>
              <a:rPr lang="fr-CA" sz="2200" b="1" dirty="0" smtClean="0">
                <a:solidFill>
                  <a:prstClr val="black"/>
                </a:solidFill>
                <a:latin typeface="Arial Black" pitchFamily="34" charset="0"/>
              </a:rPr>
              <a:t>5 à 7 au Brasseurs du Temps (Gatineau)</a:t>
            </a:r>
          </a:p>
          <a:p>
            <a:pPr marL="1166813" lvl="2" indent="-173038" eaLnBrk="1" hangingPunct="1">
              <a:buClr>
                <a:srgbClr val="009DD9"/>
              </a:buClr>
            </a:pPr>
            <a:r>
              <a:rPr lang="fr-F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</a:t>
            </a:r>
            <a:r>
              <a:rPr lang="fr-F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2017</a:t>
            </a:r>
            <a:endParaRPr lang="fr-FR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813" lvl="2" indent="-173038" eaLnBrk="1" hangingPunct="1">
              <a:buClr>
                <a:srgbClr val="009DD9"/>
              </a:buClr>
            </a:pPr>
            <a:r>
              <a:rPr lang="fr-F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fr-F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lvl="3" eaLnBrk="1" hangingPunct="1"/>
            <a:endParaRPr lang="fr-CA" sz="2400" b="1" dirty="0" smtClean="0">
              <a:latin typeface="Arial" charset="0"/>
            </a:endParaRPr>
          </a:p>
          <a:p>
            <a:pPr lvl="3" eaLnBrk="1" hangingPunct="1"/>
            <a:endParaRPr lang="fr-CA" sz="2400" b="1" dirty="0" smtClean="0">
              <a:latin typeface="Arial" charset="0"/>
            </a:endParaRPr>
          </a:p>
          <a:p>
            <a:endParaRPr lang="fr-CA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6" y="1676400"/>
            <a:ext cx="761897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dirty="0" smtClean="0">
                <a:solidFill>
                  <a:srgbClr val="04617B"/>
                </a:solidFill>
              </a:rPr>
              <a:t>ACTIVITÉS 2016-2017</a:t>
            </a:r>
            <a:endParaRPr lang="en-CA" sz="6000" b="1" dirty="0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397" y="1981200"/>
            <a:ext cx="6965403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dirty="0" smtClean="0">
                <a:latin typeface="Arial Black" pitchFamily="34" charset="0"/>
              </a:rPr>
              <a:t>11</a:t>
            </a:r>
            <a:r>
              <a:rPr lang="fr-FR" b="1" baseline="30000" dirty="0" smtClean="0">
                <a:latin typeface="Arial Black" pitchFamily="34" charset="0"/>
              </a:rPr>
              <a:t>e</a:t>
            </a:r>
            <a:r>
              <a:rPr lang="fr-FR" b="1" dirty="0" smtClean="0">
                <a:latin typeface="Arial Black" pitchFamily="34" charset="0"/>
              </a:rPr>
              <a:t> Souper au homard de l’AARCN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Le samedi 4 juin 2016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Palais des congrès de Gatineau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260 participants, en baisse de l’année précédente (320) mais tout de même un bon taux de participation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Environ 20 bénévoles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sz="2600" b="1" dirty="0" smtClean="0">
                <a:latin typeface="Arial" charset="0"/>
              </a:rPr>
              <a:t>Vente de billets en ligne</a:t>
            </a:r>
          </a:p>
        </p:txBody>
      </p:sp>
      <p:pic>
        <p:nvPicPr>
          <p:cNvPr id="26628" name="Picture 8" descr="PDG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057400"/>
            <a:ext cx="1524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7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fr-CA" sz="6000" b="1" dirty="0" smtClean="0"/>
              <a:t>11</a:t>
            </a:r>
            <a:r>
              <a:rPr lang="fr-CA" sz="6000" b="1" baseline="30000" dirty="0" smtClean="0"/>
              <a:t>e</a:t>
            </a:r>
            <a:r>
              <a:rPr lang="fr-CA" sz="6000" b="1" dirty="0" smtClean="0"/>
              <a:t> SOUPER AU HOMARD</a:t>
            </a:r>
            <a:endParaRPr lang="en-US" sz="6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458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sz="3200" b="1" dirty="0">
                <a:solidFill>
                  <a:prstClr val="black"/>
                </a:solidFill>
              </a:rPr>
              <a:t>Cauchemar de homard</a:t>
            </a:r>
            <a:r>
              <a:rPr lang="fr-CA" sz="3200" b="1" dirty="0" smtClean="0">
                <a:solidFill>
                  <a:prstClr val="black"/>
                </a:solidFill>
              </a:rPr>
              <a:t>...</a:t>
            </a:r>
          </a:p>
          <a:p>
            <a:pPr lvl="0" algn="ctr"/>
            <a:endParaRPr lang="fr-CA" sz="2000" b="1" dirty="0">
              <a:solidFill>
                <a:prstClr val="black"/>
              </a:solidFill>
            </a:endParaRPr>
          </a:p>
          <a:p>
            <a:pPr lvl="0" algn="just"/>
            <a:r>
              <a:rPr lang="fr-CA" sz="2600" b="1" dirty="0" smtClean="0">
                <a:solidFill>
                  <a:prstClr val="black"/>
                </a:solidFill>
              </a:rPr>
              <a:t>Au cours de la semaine précédant le souper: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prstClr val="black"/>
                </a:solidFill>
              </a:rPr>
              <a:t>Impossible d’avoir le homard auprès du fournisseur habituel dû à une erreur de communication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prstClr val="black"/>
                </a:solidFill>
              </a:rPr>
              <a:t>Après peine et misère, suffisamment de homard (800 </a:t>
            </a:r>
            <a:r>
              <a:rPr lang="fr-CA" sz="2400" dirty="0" err="1" smtClean="0">
                <a:solidFill>
                  <a:prstClr val="black"/>
                </a:solidFill>
              </a:rPr>
              <a:t>lbs</a:t>
            </a:r>
            <a:r>
              <a:rPr lang="fr-CA" sz="2400" dirty="0" smtClean="0">
                <a:solidFill>
                  <a:prstClr val="black"/>
                </a:solidFill>
              </a:rPr>
              <a:t>) trouvé chez un grossiste de la région</a:t>
            </a:r>
          </a:p>
          <a:p>
            <a:pPr lvl="0"/>
            <a:endParaRPr lang="fr-CA" sz="2000" dirty="0" smtClean="0">
              <a:solidFill>
                <a:prstClr val="black"/>
              </a:solidFill>
            </a:endParaRPr>
          </a:p>
          <a:p>
            <a:pPr lvl="0" algn="just"/>
            <a:r>
              <a:rPr lang="fr-CA" sz="2600" b="1" dirty="0" smtClean="0">
                <a:solidFill>
                  <a:prstClr val="black"/>
                </a:solidFill>
              </a:rPr>
              <a:t>Toutefois le homard doit être cuit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prstClr val="black"/>
                </a:solidFill>
              </a:rPr>
              <a:t>Coordonne avec les responsables du Palais des congrès qui nous garantissent qu’ils peuvent cuire le homard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CA" sz="2600" b="1" dirty="0" smtClean="0">
              <a:solidFill>
                <a:prstClr val="black"/>
              </a:solidFill>
            </a:endParaRPr>
          </a:p>
          <a:p>
            <a:pPr lvl="0" algn="ctr"/>
            <a:endParaRPr lang="fr-CA" sz="2600" b="1" dirty="0" smtClean="0">
              <a:solidFill>
                <a:prstClr val="black"/>
              </a:solidFill>
            </a:endParaRPr>
          </a:p>
          <a:p>
            <a:pPr lvl="0" algn="ctr"/>
            <a:endParaRPr lang="fr-CA" sz="2600" b="1" dirty="0">
              <a:solidFill>
                <a:prstClr val="black"/>
              </a:solidFill>
            </a:endParaRPr>
          </a:p>
          <a:p>
            <a:pPr lvl="0" algn="ctr"/>
            <a:endParaRPr lang="fr-CA" sz="2600" b="1" dirty="0" smtClean="0">
              <a:solidFill>
                <a:prstClr val="black"/>
              </a:solidFill>
            </a:endParaRPr>
          </a:p>
          <a:p>
            <a:pPr lvl="0" algn="ctr"/>
            <a:endParaRPr lang="fr-CA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2461</TotalTime>
  <Words>903</Words>
  <Application>Microsoft Office PowerPoint</Application>
  <PresentationFormat>On-screen Show (4:3)</PresentationFormat>
  <Paragraphs>168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PowerPoint Presentation</vt:lpstr>
      <vt:lpstr>Rapport du président</vt:lpstr>
      <vt:lpstr>Le CA 2016-2017</vt:lpstr>
      <vt:lpstr>ACTIVITÉS 2016-2017</vt:lpstr>
      <vt:lpstr>ACTIVITÉS 2016-2017</vt:lpstr>
      <vt:lpstr>ACTIVITÉS 2016-2017</vt:lpstr>
      <vt:lpstr>ACTIVITÉS 2016-2017</vt:lpstr>
      <vt:lpstr>ACTIVITÉS 2016-2017</vt:lpstr>
      <vt:lpstr>11e SOUPER AU HOMARD</vt:lpstr>
      <vt:lpstr>11e SOUPER AU HOMARD</vt:lpstr>
      <vt:lpstr>11e SOUPER AU HOMARD</vt:lpstr>
      <vt:lpstr>ACTIVITÉS 2016-2017</vt:lpstr>
      <vt:lpstr>FUTUR DU SOUPER AU HOMARD?</vt:lpstr>
      <vt:lpstr>FÊTE NATIONALE DE L’ACADIE</vt:lpstr>
      <vt:lpstr>FÊTE NATIONALE DE L’ACADIE</vt:lpstr>
      <vt:lpstr>ACTIVITÉS 2016-2017</vt:lpstr>
      <vt:lpstr>ACTIVITÉS 2016-2017</vt:lpstr>
      <vt:lpstr>ACTIVITÉS 2016-2017</vt:lpstr>
      <vt:lpstr>BOURSE D’ÉTUDE</vt:lpstr>
      <vt:lpstr>MEMBRIÉTÉ 2016-2017</vt:lpstr>
      <vt:lpstr>LES DOSSIERS</vt:lpstr>
      <vt:lpstr>LES DOSSIERS</vt:lpstr>
      <vt:lpstr>LES DOSSIERS</vt:lpstr>
      <vt:lpstr>LES DOSSIERS</vt:lpstr>
      <vt:lpstr>ACTIVITÉS À VENIR…</vt:lpstr>
      <vt:lpstr>REMERCIEMENTS</vt:lpstr>
      <vt:lpstr>PowerPoint Presentation</vt:lpstr>
    </vt:vector>
  </TitlesOfParts>
  <Company>Freescale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du président</dc:title>
  <dc:creator>User</dc:creator>
  <cp:lastModifiedBy>Eric Cormier</cp:lastModifiedBy>
  <cp:revision>130</cp:revision>
  <dcterms:created xsi:type="dcterms:W3CDTF">2012-02-09T03:27:22Z</dcterms:created>
  <dcterms:modified xsi:type="dcterms:W3CDTF">2017-03-02T20:26:45Z</dcterms:modified>
</cp:coreProperties>
</file>