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4" r:id="rId2"/>
    <p:sldId id="256" r:id="rId3"/>
    <p:sldId id="257" r:id="rId4"/>
    <p:sldId id="259" r:id="rId5"/>
    <p:sldId id="260" r:id="rId6"/>
    <p:sldId id="291" r:id="rId7"/>
    <p:sldId id="295" r:id="rId8"/>
    <p:sldId id="305" r:id="rId9"/>
    <p:sldId id="319" r:id="rId10"/>
    <p:sldId id="294" r:id="rId11"/>
    <p:sldId id="320" r:id="rId12"/>
    <p:sldId id="321" r:id="rId13"/>
    <p:sldId id="315" r:id="rId14"/>
    <p:sldId id="308" r:id="rId15"/>
    <p:sldId id="298" r:id="rId16"/>
    <p:sldId id="314" r:id="rId17"/>
    <p:sldId id="302" r:id="rId18"/>
    <p:sldId id="310" r:id="rId19"/>
    <p:sldId id="311" r:id="rId20"/>
    <p:sldId id="296" r:id="rId21"/>
    <p:sldId id="322" r:id="rId22"/>
    <p:sldId id="281" r:id="rId23"/>
    <p:sldId id="282" r:id="rId24"/>
    <p:sldId id="286" r:id="rId25"/>
    <p:sldId id="287" r:id="rId26"/>
    <p:sldId id="288" r:id="rId27"/>
    <p:sldId id="293" r:id="rId28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2" autoAdjust="0"/>
    <p:restoredTop sz="94219" autoAdjust="0"/>
  </p:normalViewPr>
  <p:slideViewPr>
    <p:cSldViewPr>
      <p:cViewPr>
        <p:scale>
          <a:sx n="60" d="100"/>
          <a:sy n="60" d="100"/>
        </p:scale>
        <p:origin x="-171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9DCE1CE9-6492-4E52-94BD-0FAF8D4284ED}" type="datetimeFigureOut">
              <a:rPr lang="en-US"/>
              <a:pPr/>
              <a:t>2/16/2016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1087942A-924D-40A7-BD96-D3276CC9F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E7FB118E-6681-4AAD-8BE7-1DEAD488D228}" type="datetimeFigureOut">
              <a:rPr lang="en-US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8025" y="4449763"/>
            <a:ext cx="56610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4880F57C-8B42-4120-8261-51CF5E54B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9F9B7-93EB-4CEE-92D2-CCA9BDF7B1E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E5C5-7BBF-467E-A7F7-B4A1618EF806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9FB0-8025-47D7-901B-4FE1311D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907E-831B-4EBF-82E2-7D26004042DA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20CC-0652-4C11-ACB6-37D2DAE4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8CB2-10FE-4EBD-A816-A5E89693DA40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F686-310D-45C8-BCBA-7115323E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4928-22EB-4E5E-ADD4-10E67AC0D5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AFCA-CC12-46B2-A20B-97FDDFA92863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89B-2A60-4B36-80B6-D3E6DEA0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CE92-F2A2-44D7-8C7E-8B25D8723DCB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F385-6DAD-4763-9394-00C8C6F6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96A9-6CF3-452F-B818-39D99680218E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9274-1A6C-4898-B3BC-43B617A2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80C8-3367-4D14-AA02-ED7CC87D730C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F701-9B27-4BA0-ACA5-C3D80A4A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A5CD-C38E-4B40-8DE7-AF56285DBE6E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A682-4230-42A9-9ED5-8F773E3F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0689-BB7E-4F56-AB8F-561E96D95261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EDA4-FC07-4E0F-A555-AC8BCE3D7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0640-9DBE-4E51-A454-576C8DAD18C8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479E-7D06-477A-B633-C209182F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11B9-BBDB-46E7-855D-D381A0BB46AE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1FA0-CF2F-4174-A570-BD477FA1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083E1-857E-421D-B7AB-6F4078ED9C8A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D10DB-2070-409B-9592-4A392E41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4" name="Picture 13" descr="AARCN Logo with text on the righ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375400"/>
            <a:ext cx="1905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05410" cy="5018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6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36042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4" y="1447800"/>
            <a:ext cx="2812179" cy="4829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397" y="1981200"/>
            <a:ext cx="8867775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dirty="0" smtClean="0">
                <a:latin typeface="Arial Black" pitchFamily="34" charset="0"/>
              </a:rPr>
              <a:t>10</a:t>
            </a:r>
            <a:r>
              <a:rPr lang="fr-FR" b="1" baseline="30000" dirty="0" smtClean="0">
                <a:latin typeface="Arial Black" pitchFamily="34" charset="0"/>
              </a:rPr>
              <a:t>e</a:t>
            </a:r>
            <a:r>
              <a:rPr lang="fr-FR" b="1" dirty="0" smtClean="0">
                <a:latin typeface="Arial Black" pitchFamily="34" charset="0"/>
              </a:rPr>
              <a:t> Souper au homard de l’AARCN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Le samedi 6 juin 2015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Palais des congrès de Gatineau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Nombre record de 320 participants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Plus de 25 bénévoles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Création du sous-comité du Souper au homard</a:t>
            </a:r>
          </a:p>
        </p:txBody>
      </p:sp>
      <p:pic>
        <p:nvPicPr>
          <p:cNvPr id="26628" name="Picture 8" descr="PDG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057400"/>
            <a:ext cx="152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7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dirty="0" smtClean="0">
                <a:latin typeface="Arial Black" pitchFamily="34" charset="0"/>
              </a:rPr>
              <a:t>10</a:t>
            </a:r>
            <a:r>
              <a:rPr lang="fr-FR" b="1" baseline="30000" dirty="0" smtClean="0">
                <a:latin typeface="Arial Black" pitchFamily="34" charset="0"/>
              </a:rPr>
              <a:t>e</a:t>
            </a:r>
            <a:r>
              <a:rPr lang="fr-FR" b="1" dirty="0" smtClean="0">
                <a:latin typeface="Arial Black" pitchFamily="34" charset="0"/>
              </a:rPr>
              <a:t> Souper au homard de l’AARCN</a:t>
            </a:r>
          </a:p>
          <a:p>
            <a:pPr lvl="1" eaLnBrk="1" hangingPunct="1">
              <a:lnSpc>
                <a:spcPct val="90000"/>
              </a:lnSpc>
            </a:pPr>
            <a:r>
              <a:rPr lang="fr-FR" b="1" dirty="0" smtClean="0">
                <a:latin typeface="Arial" charset="0"/>
              </a:rPr>
              <a:t>Résultat financier en baisse</a:t>
            </a:r>
            <a:r>
              <a:rPr lang="fr-CA" b="1" dirty="0" smtClean="0">
                <a:latin typeface="Arial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200" b="1" dirty="0">
                <a:latin typeface="Arial" charset="0"/>
              </a:rPr>
              <a:t>C</a:t>
            </a:r>
            <a:r>
              <a:rPr lang="fr-CA" sz="2200" b="1" dirty="0" smtClean="0">
                <a:latin typeface="Arial" charset="0"/>
              </a:rPr>
              <a:t>oût du homard élevé;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200" b="1" dirty="0" smtClean="0">
                <a:latin typeface="Arial" charset="0"/>
              </a:rPr>
              <a:t>Coût élevé de la salle;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200" b="1" dirty="0">
                <a:latin typeface="Arial" charset="0"/>
              </a:rPr>
              <a:t>A</a:t>
            </a:r>
            <a:r>
              <a:rPr lang="fr-FR" sz="2200" b="1" dirty="0" smtClean="0">
                <a:latin typeface="Arial" charset="0"/>
              </a:rPr>
              <a:t>bsence d’anciens commanditaires et difficulté d’en recruter des nouveaux;</a:t>
            </a:r>
            <a:endParaRPr lang="fr-FR" sz="2200" b="1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sz="2200" b="1" dirty="0" smtClean="0">
                <a:latin typeface="Arial" charset="0"/>
              </a:rPr>
              <a:t>Investissement dans spectacle et animation.</a:t>
            </a:r>
          </a:p>
          <a:p>
            <a:pPr marL="668337" lvl="2" indent="0" eaLnBrk="1" hangingPunct="1">
              <a:lnSpc>
                <a:spcPct val="90000"/>
              </a:lnSpc>
              <a:buNone/>
            </a:pPr>
            <a:endParaRPr lang="fr-FR" sz="1800" b="1" dirty="0" smtClean="0">
              <a:latin typeface="Arial" charset="0"/>
            </a:endParaRPr>
          </a:p>
          <a:p>
            <a:pPr marL="666750" lvl="2" indent="-398463" eaLnBrk="1" hangingPunct="1">
              <a:lnSpc>
                <a:spcPct val="90000"/>
              </a:lnSpc>
            </a:pPr>
            <a:r>
              <a:rPr lang="fr-FR" sz="2400" b="1" dirty="0" smtClean="0">
                <a:latin typeface="Arial Black" pitchFamily="34" charset="0"/>
              </a:rPr>
              <a:t>Solution?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Campagne de commandites plus agressive;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Négociation avec le Palais des congrès pour meilleur prix ou % de la vente d’alcool;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Augmenter le prix des billets. 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fr-FR" sz="24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endParaRPr lang="fr-FR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/>
              <a:t>10</a:t>
            </a:r>
            <a:r>
              <a:rPr lang="fr-CA" sz="6000" b="1" baseline="30000" dirty="0" smtClean="0"/>
              <a:t>e</a:t>
            </a:r>
            <a:r>
              <a:rPr lang="fr-CA" sz="6000" b="1" dirty="0" smtClean="0"/>
              <a:t> SOUPER AU HOMARD</a:t>
            </a:r>
            <a:endParaRPr lang="en-US" sz="6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303801" cy="3052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952" y="1868526"/>
            <a:ext cx="8152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00" b="1" dirty="0" smtClean="0"/>
              <a:t>Participation record : 320 </a:t>
            </a:r>
            <a:r>
              <a:rPr lang="fr-CA" sz="2600" b="1" dirty="0" err="1" smtClean="0"/>
              <a:t>mangeux</a:t>
            </a:r>
            <a:r>
              <a:rPr lang="fr-CA" sz="2600" b="1" dirty="0" smtClean="0"/>
              <a:t> de </a:t>
            </a:r>
            <a:r>
              <a:rPr lang="fr-CA" sz="2600" b="1" dirty="0" err="1" smtClean="0"/>
              <a:t>houmard</a:t>
            </a:r>
            <a:r>
              <a:rPr lang="fr-CA" sz="2600" b="1" dirty="0" smtClean="0"/>
              <a:t>!!!</a:t>
            </a:r>
            <a:endParaRPr lang="fr-CA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4900" b="1" smtClean="0"/>
              <a:t>FÊTE NATIONALE DE L’ACADIE</a:t>
            </a:r>
            <a:endParaRPr lang="en-US" sz="4900" b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2415" b="33564"/>
          <a:stretch/>
        </p:blipFill>
        <p:spPr>
          <a:xfrm>
            <a:off x="685800" y="2057400"/>
            <a:ext cx="7789862" cy="397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fr-CA" sz="5200" b="1" smtClean="0">
                <a:solidFill>
                  <a:srgbClr val="04617B"/>
                </a:solidFill>
              </a:rPr>
              <a:t>FÊTE NATIONALE DE L’ACADIE</a:t>
            </a:r>
            <a:endParaRPr lang="en-CA" sz="5200" b="1" smtClean="0">
              <a:solidFill>
                <a:srgbClr val="04617B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648" y="1600200"/>
            <a:ext cx="4595648" cy="4953000"/>
          </a:xfrm>
        </p:spPr>
        <p:txBody>
          <a:bodyPr/>
          <a:lstStyle/>
          <a:p>
            <a:pPr lvl="1" eaLnBrk="1" hangingPunct="1"/>
            <a:r>
              <a:rPr lang="fr-FR" sz="2800" b="1" dirty="0" smtClean="0">
                <a:latin typeface="Arial" charset="0"/>
              </a:rPr>
              <a:t>Tintamarre et soirée au Café </a:t>
            </a:r>
            <a:r>
              <a:rPr lang="fr-FR" sz="2800" b="1" dirty="0" err="1" smtClean="0">
                <a:latin typeface="Arial" charset="0"/>
              </a:rPr>
              <a:t>Nostalgica</a:t>
            </a:r>
            <a:endParaRPr lang="fr-FR" sz="2800" b="1" dirty="0" smtClean="0">
              <a:latin typeface="Arial" charset="0"/>
            </a:endParaRPr>
          </a:p>
          <a:p>
            <a:pPr lvl="2" eaLnBrk="1" hangingPunct="1"/>
            <a:r>
              <a:rPr lang="fr-FR" sz="2400" b="1" dirty="0" smtClean="0">
                <a:latin typeface="Arial" charset="0"/>
              </a:rPr>
              <a:t>Trajet: Colline du Parlement jusqu’à l’Université d’Ottawa</a:t>
            </a:r>
          </a:p>
          <a:p>
            <a:pPr lvl="2" eaLnBrk="1" hangingPunct="1"/>
            <a:r>
              <a:rPr lang="fr-FR" sz="2400" b="1" dirty="0" smtClean="0">
                <a:latin typeface="Arial" charset="0"/>
              </a:rPr>
              <a:t>Beaucoup de familles étaient présentes</a:t>
            </a:r>
          </a:p>
          <a:p>
            <a:pPr lvl="2" eaLnBrk="1" hangingPunct="1"/>
            <a:r>
              <a:rPr lang="fr-CA" sz="2400" b="1" dirty="0">
                <a:latin typeface="Arial" charset="0"/>
              </a:rPr>
              <a:t>Plus de 130 participants au tintamarre</a:t>
            </a:r>
          </a:p>
          <a:p>
            <a:pPr lvl="2" eaLnBrk="1" hangingPunct="1"/>
            <a:r>
              <a:rPr lang="fr-CA" sz="2400" b="1" dirty="0">
                <a:latin typeface="Arial" charset="0"/>
              </a:rPr>
              <a:t>Environ 200 participants au courant de la soirée</a:t>
            </a:r>
          </a:p>
          <a:p>
            <a:pPr lvl="2" eaLnBrk="1" hangingPunct="1"/>
            <a:endParaRPr lang="fr-FR" sz="2400" b="1" dirty="0" smtClean="0">
              <a:latin typeface="Arial" charset="0"/>
            </a:endParaRPr>
          </a:p>
          <a:p>
            <a:pPr lvl="2" eaLnBrk="1" hangingPunct="1"/>
            <a:endParaRPr lang="fr-FR" sz="28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72" y="1600200"/>
            <a:ext cx="354168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fr-CA" sz="5200" b="1" smtClean="0"/>
              <a:t>FÊTE NATIONALE DE L’ACADIE</a:t>
            </a:r>
            <a:endParaRPr lang="en-US" sz="52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858963"/>
            <a:ext cx="5105400" cy="4389437"/>
          </a:xfrm>
        </p:spPr>
        <p:txBody>
          <a:bodyPr/>
          <a:lstStyle/>
          <a:p>
            <a:endParaRPr lang="en-US" sz="27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60" y="1828799"/>
            <a:ext cx="3498349" cy="466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41513"/>
            <a:ext cx="8867775" cy="4611687"/>
          </a:xfrm>
        </p:spPr>
        <p:txBody>
          <a:bodyPr/>
          <a:lstStyle/>
          <a:p>
            <a:pPr lvl="1" eaLnBrk="1" hangingPunct="1"/>
            <a:r>
              <a:rPr lang="fr-FR" sz="3000" b="1" dirty="0" smtClean="0">
                <a:latin typeface="Arial Black" pitchFamily="34" charset="0"/>
              </a:rPr>
              <a:t>Brunch de Noël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Le dimanche 13 décembre 2015</a:t>
            </a:r>
          </a:p>
          <a:p>
            <a:pPr lvl="2" eaLnBrk="1" hangingPunct="1"/>
            <a:r>
              <a:rPr lang="fr-FR" sz="3000" b="1" dirty="0" err="1">
                <a:latin typeface="Arial" charset="0"/>
              </a:rPr>
              <a:t>Lieutenant’s</a:t>
            </a:r>
            <a:r>
              <a:rPr lang="fr-FR" sz="3000" b="1" dirty="0">
                <a:latin typeface="Arial" charset="0"/>
              </a:rPr>
              <a:t> </a:t>
            </a:r>
            <a:r>
              <a:rPr lang="fr-FR" sz="3000" b="1" dirty="0" err="1" smtClean="0">
                <a:latin typeface="Arial" charset="0"/>
              </a:rPr>
              <a:t>Pump</a:t>
            </a:r>
            <a:r>
              <a:rPr lang="fr-FR" sz="3000" b="1" dirty="0" smtClean="0">
                <a:latin typeface="Arial" charset="0"/>
              </a:rPr>
              <a:t> (</a:t>
            </a:r>
            <a:r>
              <a:rPr lang="fr-FR" sz="3000" b="1" dirty="0">
                <a:latin typeface="Arial" charset="0"/>
              </a:rPr>
              <a:t>Ottawa</a:t>
            </a:r>
            <a:r>
              <a:rPr lang="fr-FR" sz="3000" b="1" dirty="0" smtClean="0">
                <a:latin typeface="Arial" charset="0"/>
              </a:rPr>
              <a:t>) 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38 participants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Prix de présence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Participation légèrement à la hausse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Reprendre la formule « brunch » l’an prochain?</a:t>
            </a:r>
            <a:r>
              <a:rPr lang="fr-FR" b="1" dirty="0" smtClean="0">
                <a:latin typeface="Arial" charset="0"/>
              </a:rPr>
              <a:t/>
            </a:r>
            <a:br>
              <a:rPr lang="fr-FR" b="1" dirty="0" smtClean="0">
                <a:latin typeface="Arial" charset="0"/>
              </a:rPr>
            </a:br>
            <a:endParaRPr lang="fr-FR" b="1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/>
              <a:t>BOURSE D’ÉTUDE</a:t>
            </a:r>
            <a:endParaRPr lang="en-US" sz="6000" b="1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2468563"/>
            <a:ext cx="8229600" cy="3017837"/>
          </a:xfrm>
        </p:spPr>
        <p:txBody>
          <a:bodyPr/>
          <a:lstStyle/>
          <a:p>
            <a:r>
              <a:rPr lang="fr-CA" b="1" dirty="0" smtClean="0">
                <a:latin typeface="Arial" charset="0"/>
              </a:rPr>
              <a:t>Gagnante : </a:t>
            </a:r>
            <a:r>
              <a:rPr lang="fr-CA" b="1" dirty="0">
                <a:latin typeface="helveticaneue"/>
              </a:rPr>
              <a:t>Olivia </a:t>
            </a:r>
            <a:r>
              <a:rPr lang="fr-CA" b="1" dirty="0" err="1" smtClean="0">
                <a:latin typeface="helveticaneue"/>
              </a:rPr>
              <a:t>Pantoja</a:t>
            </a:r>
            <a:r>
              <a:rPr lang="fr-CA" b="1" dirty="0" smtClean="0">
                <a:latin typeface="helveticaneue"/>
              </a:rPr>
              <a:t> de St-Quentin, N.-B.</a:t>
            </a:r>
            <a:endParaRPr lang="fr-CA" b="1" dirty="0">
              <a:latin typeface="Helvetica"/>
            </a:endParaRPr>
          </a:p>
          <a:p>
            <a:r>
              <a:rPr lang="fr-CA" b="1" dirty="0" smtClean="0">
                <a:latin typeface="Arial" charset="0"/>
              </a:rPr>
              <a:t>Participant(e)s : 9 étudiants</a:t>
            </a:r>
          </a:p>
          <a:p>
            <a:r>
              <a:rPr lang="fr-CA" b="1" dirty="0" smtClean="0">
                <a:latin typeface="Arial" charset="0"/>
              </a:rPr>
              <a:t>Objectif de la bourse est d’augmenter la visibilité de l’AARCN chez la communauté universitaire. 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dirty="0" smtClean="0"/>
              <a:t>MEMBRIÉTÉ 2015-2016</a:t>
            </a:r>
            <a:endParaRPr lang="en-US" sz="6000" b="1" dirty="0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2316163"/>
            <a:ext cx="8229600" cy="3322637"/>
          </a:xfrm>
        </p:spPr>
        <p:txBody>
          <a:bodyPr/>
          <a:lstStyle/>
          <a:p>
            <a:r>
              <a:rPr lang="fr-CA" b="1" dirty="0" smtClean="0">
                <a:latin typeface="Arial" charset="0"/>
              </a:rPr>
              <a:t>Environ 80 membres (incertain dû à un bris informatique)</a:t>
            </a:r>
          </a:p>
          <a:p>
            <a:r>
              <a:rPr lang="fr-CA" b="1" dirty="0" smtClean="0">
                <a:latin typeface="Arial" charset="0"/>
              </a:rPr>
              <a:t>Continuellement en baisse au cours des dernières années</a:t>
            </a:r>
          </a:p>
          <a:p>
            <a:r>
              <a:rPr lang="fr-CA" b="1" dirty="0" smtClean="0">
                <a:latin typeface="Arial" charset="0"/>
              </a:rPr>
              <a:t>Les Acadien(ne)s participent aux activités mais  n’achètent pas nécessairement la carte de membre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Rapport du </a:t>
            </a:r>
            <a:r>
              <a:rPr lang="en-US" dirty="0" err="1" smtClean="0">
                <a:solidFill>
                  <a:schemeClr val="tx1"/>
                </a:solidFill>
              </a:rPr>
              <a:t>président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2695575"/>
            <a:ext cx="8382000" cy="2257425"/>
          </a:xfrm>
        </p:spPr>
        <p:txBody>
          <a:bodyPr/>
          <a:lstStyle/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Assemblée </a:t>
            </a:r>
            <a:r>
              <a:rPr lang="en-US" sz="3200" b="1" dirty="0" err="1" smtClean="0">
                <a:latin typeface="Arial Black" pitchFamily="34" charset="0"/>
              </a:rPr>
              <a:t>générale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annuelle</a:t>
            </a:r>
            <a:r>
              <a:rPr lang="en-US" sz="3200" b="1" dirty="0" smtClean="0">
                <a:latin typeface="Arial Black" pitchFamily="34" charset="0"/>
              </a:rPr>
              <a:t> (AGA) </a:t>
            </a:r>
          </a:p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17 </a:t>
            </a:r>
            <a:r>
              <a:rPr lang="en-US" sz="3200" b="1" dirty="0" err="1" smtClean="0">
                <a:latin typeface="Arial Black" pitchFamily="34" charset="0"/>
              </a:rPr>
              <a:t>février</a:t>
            </a:r>
            <a:r>
              <a:rPr lang="en-US" sz="3200" b="1" dirty="0" smtClean="0">
                <a:latin typeface="Arial Black" pitchFamily="34" charset="0"/>
              </a:rPr>
              <a:t> 2016</a:t>
            </a:r>
          </a:p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Eric Cormier</a:t>
            </a:r>
          </a:p>
          <a:p>
            <a:pPr marR="0" eaLnBrk="1" hangingPunct="1"/>
            <a:r>
              <a:rPr lang="en-US" sz="3200" b="1" dirty="0" err="1" smtClean="0">
                <a:latin typeface="Arial Black" pitchFamily="34" charset="0"/>
              </a:rPr>
              <a:t>Président</a:t>
            </a:r>
            <a:endParaRPr lang="en-US" sz="3200" b="1" dirty="0" smtClean="0">
              <a:latin typeface="Arial Black" pitchFamily="34" charset="0"/>
            </a:endParaRPr>
          </a:p>
          <a:p>
            <a:pPr marR="0" eaLnBrk="1" hangingPunct="1"/>
            <a:endParaRPr lang="en-US" sz="3200" b="1" dirty="0" smtClean="0">
              <a:latin typeface="Arial Black" pitchFamily="34" charset="0"/>
            </a:endParaRPr>
          </a:p>
          <a:p>
            <a:pPr marR="0" eaLnBrk="1" hangingPunct="1"/>
            <a:endParaRPr lang="en-US" sz="3600" b="1" dirty="0" smtClean="0">
              <a:latin typeface="Arial Black" pitchFamily="34" charset="0"/>
            </a:endParaRPr>
          </a:p>
        </p:txBody>
      </p:sp>
      <p:pic>
        <p:nvPicPr>
          <p:cNvPr id="17412" name="Picture 5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1198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1600"/>
            <a:ext cx="8583611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Les ratés</a:t>
            </a:r>
          </a:p>
          <a:p>
            <a:pPr eaLnBrk="1" hangingPunct="1"/>
            <a:r>
              <a:rPr lang="fr-FR" sz="2800" b="1" dirty="0">
                <a:latin typeface="Arial" charset="0"/>
              </a:rPr>
              <a:t>Festival Franco-ontarien (FFO)</a:t>
            </a:r>
          </a:p>
          <a:p>
            <a:pPr lvl="1" eaLnBrk="1" hangingPunct="1"/>
            <a:r>
              <a:rPr lang="fr-FR" b="1" dirty="0">
                <a:latin typeface="Arial" charset="0"/>
              </a:rPr>
              <a:t>Partenariat avec le comité organisateur du </a:t>
            </a:r>
            <a:r>
              <a:rPr lang="fr-FR" b="1" dirty="0" smtClean="0">
                <a:latin typeface="Arial" charset="0"/>
              </a:rPr>
              <a:t>FFO : </a:t>
            </a:r>
            <a:r>
              <a:rPr lang="fr-FR" b="1" dirty="0">
                <a:latin typeface="Arial" charset="0"/>
              </a:rPr>
              <a:t>n</a:t>
            </a:r>
            <a:r>
              <a:rPr lang="fr-FR" sz="2400" b="1" dirty="0" smtClean="0">
                <a:latin typeface="Arial" charset="0"/>
              </a:rPr>
              <a:t>os </a:t>
            </a:r>
            <a:r>
              <a:rPr lang="fr-FR" sz="2400" b="1" dirty="0">
                <a:latin typeface="Arial" charset="0"/>
              </a:rPr>
              <a:t>bénévoles vendent des billets d’entrée sur le site du </a:t>
            </a:r>
            <a:r>
              <a:rPr lang="fr-FR" sz="2400" b="1" dirty="0" smtClean="0">
                <a:latin typeface="Arial" charset="0"/>
              </a:rPr>
              <a:t>festival; chaque </a:t>
            </a:r>
            <a:r>
              <a:rPr lang="fr-FR" sz="2400" b="1" dirty="0">
                <a:latin typeface="Arial" charset="0"/>
              </a:rPr>
              <a:t>billet vendu rapporte $1 à l’AARCN</a:t>
            </a:r>
          </a:p>
          <a:p>
            <a:pPr lvl="1" eaLnBrk="1" hangingPunct="1"/>
            <a:r>
              <a:rPr lang="fr-FR" sz="2600" b="1" dirty="0">
                <a:latin typeface="Arial" charset="0"/>
              </a:rPr>
              <a:t>Pas été en mesure de recruter suffisamment de bénévoles cette </a:t>
            </a:r>
            <a:r>
              <a:rPr lang="fr-FR" sz="2600" b="1" dirty="0" smtClean="0">
                <a:latin typeface="Arial" charset="0"/>
              </a:rPr>
              <a:t>année</a:t>
            </a:r>
          </a:p>
          <a:p>
            <a:pPr marL="393700" lvl="1" indent="0" eaLnBrk="1" hangingPunct="1">
              <a:buNone/>
            </a:pPr>
            <a:endParaRPr lang="fr-FR" sz="1400" b="1" dirty="0">
              <a:latin typeface="Arial" charset="0"/>
            </a:endParaRPr>
          </a:p>
          <a:p>
            <a:pPr eaLnBrk="1" hangingPunct="1"/>
            <a:r>
              <a:rPr lang="fr-FR" sz="2800" b="1" dirty="0">
                <a:latin typeface="Arial" charset="0"/>
              </a:rPr>
              <a:t>Épluchette de blé </a:t>
            </a:r>
            <a:r>
              <a:rPr lang="fr-FR" sz="2800" b="1" dirty="0" smtClean="0">
                <a:latin typeface="Arial" charset="0"/>
              </a:rPr>
              <a:t>d‘Inde</a:t>
            </a:r>
          </a:p>
          <a:p>
            <a:pPr lvl="1" eaLnBrk="1" hangingPunct="1"/>
            <a:r>
              <a:rPr lang="fr-FR" b="1" dirty="0" smtClean="0">
                <a:latin typeface="Arial" charset="0"/>
              </a:rPr>
              <a:t>Difficulté de trouver une date convenable</a:t>
            </a:r>
          </a:p>
          <a:p>
            <a:pPr lvl="1" eaLnBrk="1" hangingPunct="1"/>
            <a:r>
              <a:rPr lang="fr-FR" b="1" dirty="0" smtClean="0">
                <a:latin typeface="Arial" charset="0"/>
              </a:rPr>
              <a:t>Aucun membre disponible pour l’organiser</a:t>
            </a: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97325"/>
          </a:xfrm>
        </p:spPr>
        <p:txBody>
          <a:bodyPr/>
          <a:lstStyle/>
          <a:p>
            <a:pPr eaLnBrk="1" hangingPunct="1"/>
            <a:r>
              <a:rPr lang="fr-CA" sz="2800" b="1" dirty="0" smtClean="0">
                <a:latin typeface="Arial" charset="0"/>
              </a:rPr>
              <a:t>Site Web 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Site piraté au courant de l’année (cause inconnue)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Nouveau site en préparation</a:t>
            </a:r>
            <a:endParaRPr lang="fr-CA" b="1" dirty="0">
              <a:latin typeface="Arial" charset="0"/>
            </a:endParaRPr>
          </a:p>
          <a:p>
            <a:pPr eaLnBrk="1" hangingPunct="1"/>
            <a:endParaRPr lang="fr-CA" sz="28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971800"/>
            <a:ext cx="4861033" cy="36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LES DOSSIERS</a:t>
            </a:r>
            <a:endParaRPr lang="fr-FR" sz="6000" b="1" dirty="0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3997325"/>
          </a:xfrm>
        </p:spPr>
        <p:txBody>
          <a:bodyPr/>
          <a:lstStyle/>
          <a:p>
            <a:pPr eaLnBrk="1" hangingPunct="1"/>
            <a:r>
              <a:rPr lang="fr-CA" sz="2400" b="1" dirty="0" err="1" smtClean="0">
                <a:latin typeface="Arial" charset="0"/>
              </a:rPr>
              <a:t>Acadialogue</a:t>
            </a:r>
            <a:endParaRPr lang="fr-CA" sz="2400" b="1" dirty="0">
              <a:latin typeface="Arial" charset="0"/>
            </a:endParaRPr>
          </a:p>
          <a:p>
            <a:pPr lvl="1" eaLnBrk="1" hangingPunct="1"/>
            <a:r>
              <a:rPr lang="fr-CA" sz="2000" b="1" dirty="0" smtClean="0">
                <a:latin typeface="Arial" charset="0"/>
              </a:rPr>
              <a:t>Nouveau look; format condensé</a:t>
            </a:r>
          </a:p>
          <a:p>
            <a:pPr lvl="1" eaLnBrk="1" hangingPunct="1"/>
            <a:r>
              <a:rPr lang="fr-CA" sz="2000" b="1" dirty="0" smtClean="0">
                <a:latin typeface="Arial" charset="0"/>
              </a:rPr>
              <a:t>Plateforme </a:t>
            </a:r>
            <a:r>
              <a:rPr lang="fr-CA" sz="2000" b="1" dirty="0" err="1" smtClean="0">
                <a:latin typeface="Arial" charset="0"/>
              </a:rPr>
              <a:t>Mailchimp</a:t>
            </a:r>
            <a:r>
              <a:rPr lang="fr-CA" sz="2000" b="1" dirty="0" smtClean="0">
                <a:latin typeface="Arial" charset="0"/>
              </a:rPr>
              <a:t> (gratuite)</a:t>
            </a:r>
          </a:p>
          <a:p>
            <a:pPr lvl="1" eaLnBrk="1" hangingPunct="1"/>
            <a:r>
              <a:rPr lang="fr-CA" sz="2000" b="1" dirty="0" smtClean="0">
                <a:latin typeface="Arial" charset="0"/>
              </a:rPr>
              <a:t>Publication moins fréquente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0" y="3020581"/>
            <a:ext cx="2693883" cy="3292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16968"/>
            <a:ext cx="2667000" cy="340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89438"/>
          </a:xfrm>
        </p:spPr>
        <p:txBody>
          <a:bodyPr/>
          <a:lstStyle/>
          <a:p>
            <a:pPr eaLnBrk="1" hangingPunct="1"/>
            <a:r>
              <a:rPr lang="fr-CA" sz="2800" b="1" dirty="0">
                <a:latin typeface="Arial" charset="0"/>
              </a:rPr>
              <a:t>Méthode de payement pour les activités :</a:t>
            </a:r>
          </a:p>
          <a:p>
            <a:pPr lvl="1" eaLnBrk="1" hangingPunct="1"/>
            <a:r>
              <a:rPr lang="fr-CA" b="1" dirty="0">
                <a:latin typeface="Arial" charset="0"/>
              </a:rPr>
              <a:t>Solutions en ligne (% additionnel)</a:t>
            </a:r>
          </a:p>
          <a:p>
            <a:pPr lvl="1" eaLnBrk="1" hangingPunct="1"/>
            <a:r>
              <a:rPr lang="fr-CA" b="1" dirty="0">
                <a:latin typeface="Arial" charset="0"/>
              </a:rPr>
              <a:t>Lecteur de carte de crédit</a:t>
            </a:r>
            <a:r>
              <a:rPr lang="fr-CA" b="1" dirty="0" smtClean="0">
                <a:latin typeface="Arial" charset="0"/>
              </a:rPr>
              <a:t>?</a:t>
            </a:r>
          </a:p>
          <a:p>
            <a:pPr marL="393700" lvl="1" indent="0" eaLnBrk="1" hangingPunct="1">
              <a:buNone/>
            </a:pPr>
            <a:endParaRPr lang="fr-CA" b="1" dirty="0">
              <a:latin typeface="Arial" charset="0"/>
            </a:endParaRPr>
          </a:p>
          <a:p>
            <a:pPr eaLnBrk="1" hangingPunct="1"/>
            <a:r>
              <a:rPr lang="fr-CA" sz="2800" b="1" dirty="0" smtClean="0">
                <a:latin typeface="Arial" charset="0"/>
              </a:rPr>
              <a:t>Conférences Point de mire sur l’Acadie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Organisées par Jasmin Cyr et Xavier </a:t>
            </a:r>
            <a:r>
              <a:rPr lang="fr-CA" b="1" dirty="0" err="1" smtClean="0">
                <a:latin typeface="Arial" charset="0"/>
              </a:rPr>
              <a:t>Bériault</a:t>
            </a:r>
            <a:r>
              <a:rPr lang="fr-CA" b="1" dirty="0" smtClean="0">
                <a:latin typeface="Arial" charset="0"/>
              </a:rPr>
              <a:t>, en collaboration avec la revue acadienne </a:t>
            </a:r>
            <a:r>
              <a:rPr lang="fr-CA" b="1" i="1" dirty="0" err="1" smtClean="0">
                <a:latin typeface="Arial" charset="0"/>
              </a:rPr>
              <a:t>Astheure</a:t>
            </a:r>
            <a:endParaRPr lang="fr-CA" b="1" i="1" dirty="0" smtClean="0">
              <a:latin typeface="Arial" charset="0"/>
            </a:endParaRPr>
          </a:p>
          <a:p>
            <a:pPr lvl="1" eaLnBrk="1" hangingPunct="1"/>
            <a:r>
              <a:rPr lang="fr-CA" b="1" dirty="0" smtClean="0">
                <a:latin typeface="Arial" charset="0"/>
              </a:rPr>
              <a:t>Prochaine conférence le 25 février 2016 avec la sociologue Mireille McLaughlin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À VENIR…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84201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b="1" dirty="0" smtClean="0">
                <a:latin typeface="Arial" charset="0"/>
              </a:rPr>
              <a:t>Brunch à la cabane à sucre : le dimanche 13 mars 2015 à 11 h  au Bean </a:t>
            </a:r>
            <a:r>
              <a:rPr lang="fr-CA" sz="2800" b="1" dirty="0" err="1" smtClean="0">
                <a:latin typeface="Arial" charset="0"/>
              </a:rPr>
              <a:t>Town</a:t>
            </a:r>
            <a:r>
              <a:rPr lang="fr-CA" sz="2800" b="1" dirty="0" smtClean="0">
                <a:latin typeface="Arial" charset="0"/>
              </a:rPr>
              <a:t> Ranch</a:t>
            </a:r>
          </a:p>
          <a:p>
            <a:pPr eaLnBrk="1" hangingPunct="1">
              <a:lnSpc>
                <a:spcPct val="90000"/>
              </a:lnSpc>
            </a:pPr>
            <a:endParaRPr lang="fr-CA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Souper au homard : le 4 juin 2016</a:t>
            </a: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Festivités et tintamarre du 15 août</a:t>
            </a: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La suite à déterminer par le prochain CA!</a:t>
            </a:r>
          </a:p>
        </p:txBody>
      </p:sp>
      <p:pic>
        <p:nvPicPr>
          <p:cNvPr id="41987" name="Picture 6" descr="bean town ra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622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REMERCIEMENTS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60875"/>
          </a:xfrm>
        </p:spPr>
        <p:txBody>
          <a:bodyPr/>
          <a:lstStyle/>
          <a:p>
            <a:pPr eaLnBrk="1" hangingPunct="1"/>
            <a:r>
              <a:rPr lang="fr-CA" sz="2800" b="1" smtClean="0">
                <a:latin typeface="Arial" charset="0"/>
              </a:rPr>
              <a:t>Merci à tous les bénévoles qui ont permis le succès de nos activités</a:t>
            </a:r>
          </a:p>
          <a:p>
            <a:pPr eaLnBrk="1" hangingPunct="1"/>
            <a:endParaRPr lang="fr-CA" sz="2800" b="1" smtClean="0">
              <a:latin typeface="Arial" charset="0"/>
            </a:endParaRPr>
          </a:p>
          <a:p>
            <a:pPr eaLnBrk="1" hangingPunct="1"/>
            <a:r>
              <a:rPr lang="fr-CA" sz="2800" b="1" smtClean="0">
                <a:latin typeface="Arial" charset="0"/>
              </a:rPr>
              <a:t>Merci aux responsables des divers dossiers qui nous ont permis des réussites importantes</a:t>
            </a:r>
          </a:p>
          <a:p>
            <a:pPr eaLnBrk="1" hangingPunct="1">
              <a:buFont typeface="Wingdings 2" pitchFamily="18" charset="2"/>
              <a:buNone/>
            </a:pPr>
            <a:endParaRPr lang="fr-CA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REMERCIEMENTS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Merci aux membres du Conseil d’administration pour leurs engagements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Merci aux généreux commanditaires qui nous ont épaulé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Et à vous, chèr(e)s membres, de votre intérêt envers VOTRE ASSOCIATION ACADIENNE !</a:t>
            </a:r>
            <a:endParaRPr lang="fr-FR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91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Vision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L’AARCN vise à jouer un rôle de rassembleur pour les Acadiens et Acadiennes de la région de la capitale nationale en favorisant le rayonnement de la communauté et de la culture acadienne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6000" b="1" smtClean="0">
                <a:solidFill>
                  <a:srgbClr val="04617B"/>
                </a:solidFill>
              </a:rPr>
              <a:t>Objectifs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Promouvoir la fraternité acadienne au sein de la région de la capitale nationale</a:t>
            </a:r>
          </a:p>
          <a:p>
            <a:pPr eaLnBrk="1" hangingPunct="1">
              <a:lnSpc>
                <a:spcPct val="90000"/>
              </a:lnSpc>
            </a:pPr>
            <a:endParaRPr lang="fr-C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Encourager le volet social au moyen d’activités socioculturelles divertissantes et représentatives de la culture acadienne</a:t>
            </a:r>
          </a:p>
          <a:p>
            <a:pPr eaLnBrk="1" hangingPunct="1">
              <a:lnSpc>
                <a:spcPct val="90000"/>
              </a:lnSpc>
            </a:pPr>
            <a:endParaRPr lang="fr-C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Fournir différents outils aux acadiens et acadiennes qui emménagent dans la région de la capitale ou qui y habitent, de même qu’aux acadiens et acadiennes qui planifient un retour en Acadie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705600" cy="3352800"/>
          </a:xfrm>
        </p:spPr>
        <p:txBody>
          <a:bodyPr/>
          <a:lstStyle/>
          <a:p>
            <a:pPr eaLnBrk="1" hangingPunct="1"/>
            <a:r>
              <a:rPr lang="fr-CA" sz="3200" b="1" dirty="0" smtClean="0">
                <a:latin typeface="Arial" charset="0"/>
              </a:rPr>
              <a:t>Président : Eric Cormier</a:t>
            </a:r>
          </a:p>
          <a:p>
            <a:pPr eaLnBrk="1" hangingPunct="1"/>
            <a:r>
              <a:rPr lang="fr-CA" sz="3200" b="1" dirty="0" smtClean="0">
                <a:latin typeface="Arial" charset="0"/>
              </a:rPr>
              <a:t>Vice-président: Serge Landry</a:t>
            </a:r>
          </a:p>
          <a:p>
            <a:pPr eaLnBrk="1" hangingPunct="1"/>
            <a:r>
              <a:rPr lang="fr-CA" sz="3200" b="1" dirty="0" smtClean="0">
                <a:latin typeface="Arial" charset="0"/>
              </a:rPr>
              <a:t>Trésorière : Stéphanie </a:t>
            </a:r>
            <a:r>
              <a:rPr lang="fr-CA" sz="3200" b="1" dirty="0" err="1" smtClean="0">
                <a:latin typeface="Arial" charset="0"/>
              </a:rPr>
              <a:t>LeBreton</a:t>
            </a:r>
            <a:endParaRPr lang="fr-CA" sz="3200" b="1" dirty="0" smtClean="0">
              <a:latin typeface="Arial" charset="0"/>
            </a:endParaRPr>
          </a:p>
          <a:p>
            <a:pPr eaLnBrk="1" hangingPunct="1"/>
            <a:r>
              <a:rPr lang="fr-CA" sz="3200" b="1" dirty="0" smtClean="0">
                <a:latin typeface="Arial" charset="0"/>
              </a:rPr>
              <a:t>Secrétaire : Mélissa Bastarache</a:t>
            </a:r>
          </a:p>
          <a:p>
            <a:pPr eaLnBrk="1" hangingPunct="1"/>
            <a:r>
              <a:rPr lang="fr-CA" sz="3200" b="1" dirty="0" smtClean="0">
                <a:latin typeface="Arial" charset="0"/>
              </a:rPr>
              <a:t>Conseiller(ère)s : Johanne Albert, Sébastien </a:t>
            </a:r>
            <a:r>
              <a:rPr lang="fr-CA" sz="3200" b="1" dirty="0" err="1" smtClean="0">
                <a:latin typeface="Arial" charset="0"/>
              </a:rPr>
              <a:t>Belliveau</a:t>
            </a:r>
            <a:r>
              <a:rPr lang="fr-CA" sz="3200" b="1" dirty="0" smtClean="0">
                <a:latin typeface="Arial" charset="0"/>
              </a:rPr>
              <a:t>, Marc-André </a:t>
            </a:r>
            <a:r>
              <a:rPr lang="fr-CA" sz="3200" b="1" dirty="0" err="1" smtClean="0">
                <a:latin typeface="Arial" charset="0"/>
              </a:rPr>
              <a:t>LeBlanc</a:t>
            </a:r>
            <a:endParaRPr lang="fr-FR" sz="3200" b="1" dirty="0" smtClean="0">
              <a:latin typeface="Arial" charset="0"/>
            </a:endParaRPr>
          </a:p>
        </p:txBody>
      </p:sp>
      <p:sp>
        <p:nvSpPr>
          <p:cNvPr id="2048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6000" b="1" dirty="0" smtClean="0">
                <a:solidFill>
                  <a:srgbClr val="04617B"/>
                </a:solidFill>
              </a:rPr>
              <a:t>Le CA 2015-2016</a:t>
            </a:r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/>
              <a:t>ACTIVITÉS 2015-2016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233744" cy="4313237"/>
          </a:xfrm>
        </p:spPr>
        <p:txBody>
          <a:bodyPr/>
          <a:lstStyle/>
          <a:p>
            <a:pPr eaLnBrk="1" hangingPunct="1"/>
            <a:r>
              <a:rPr lang="fr-CA" b="1" dirty="0" smtClean="0">
                <a:latin typeface="Arial Black" pitchFamily="34" charset="0"/>
              </a:rPr>
              <a:t>Assemblée générale annuelle (AGA)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Le mercredi 18 février 2015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26 participants 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Tous les postes ont été comblés</a:t>
            </a:r>
          </a:p>
          <a:p>
            <a:pPr lvl="1" eaLnBrk="1" hangingPunct="1"/>
            <a:endParaRPr lang="fr-CA" sz="1800" dirty="0" smtClean="0">
              <a:latin typeface="Arial" charset="0"/>
            </a:endParaRPr>
          </a:p>
          <a:p>
            <a:pPr eaLnBrk="1" hangingPunct="1"/>
            <a:r>
              <a:rPr lang="fr-CA" b="1" dirty="0" smtClean="0">
                <a:latin typeface="Arial Black" pitchFamily="34" charset="0"/>
              </a:rPr>
              <a:t>Cabane à sucre – Bean </a:t>
            </a:r>
            <a:r>
              <a:rPr lang="fr-CA" b="1" dirty="0" err="1" smtClean="0">
                <a:latin typeface="Arial Black" pitchFamily="34" charset="0"/>
              </a:rPr>
              <a:t>Town</a:t>
            </a:r>
            <a:r>
              <a:rPr lang="fr-CA" b="1" dirty="0" smtClean="0">
                <a:latin typeface="Arial Black" pitchFamily="34" charset="0"/>
              </a:rPr>
              <a:t> Ranch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Le samedi 21 mars 2015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91 participants</a:t>
            </a:r>
          </a:p>
          <a:p>
            <a:pPr lvl="1" eaLnBrk="1" hangingPunct="1">
              <a:tabLst>
                <a:tab pos="5565775" algn="l"/>
                <a:tab pos="7535863" algn="l"/>
              </a:tabLst>
            </a:pPr>
            <a:r>
              <a:rPr lang="fr-CA" dirty="0" smtClean="0">
                <a:latin typeface="Arial" charset="0"/>
              </a:rPr>
              <a:t>Grande participation malgré le        changement de date à la dernière minute</a:t>
            </a:r>
          </a:p>
          <a:p>
            <a:pPr lvl="1" eaLnBrk="1" hangingPunct="1"/>
            <a:endParaRPr lang="fr-CA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2885090" cy="115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66838"/>
            <a:ext cx="8867775" cy="5491162"/>
          </a:xfrm>
        </p:spPr>
        <p:txBody>
          <a:bodyPr/>
          <a:lstStyle/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fr-CA" sz="2200" b="1" dirty="0" smtClean="0"/>
          </a:p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fr-CA" sz="1000" b="1" dirty="0" smtClean="0"/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fr-FR" b="1" dirty="0">
                <a:latin typeface="Arial Black" pitchFamily="34" charset="0"/>
              </a:rPr>
              <a:t>5</a:t>
            </a:r>
            <a:r>
              <a:rPr lang="fr-FR" b="1" dirty="0" smtClean="0">
                <a:latin typeface="Arial Black" pitchFamily="34" charset="0"/>
              </a:rPr>
              <a:t> à 7 au </a:t>
            </a:r>
            <a:r>
              <a:rPr lang="fr-FR" b="1" dirty="0">
                <a:latin typeface="Arial Black" pitchFamily="34" charset="0"/>
              </a:rPr>
              <a:t>3 Brasseurs (Ottawa)</a:t>
            </a:r>
          </a:p>
          <a:p>
            <a:pPr marL="1143000" lvl="2" indent="-228600" eaLnBrk="1" hangingPunct="1"/>
            <a:r>
              <a:rPr lang="fr-FR" sz="2400" b="1" dirty="0" smtClean="0">
                <a:latin typeface="Arial" charset="0"/>
              </a:rPr>
              <a:t>Le 7 mai 2015</a:t>
            </a:r>
          </a:p>
          <a:p>
            <a:pPr marL="1143000" lvl="2" indent="-228600" eaLnBrk="1" hangingPunct="1"/>
            <a:r>
              <a:rPr lang="fr-FR" sz="2400" b="1" dirty="0" smtClean="0">
                <a:latin typeface="Arial" charset="0"/>
              </a:rPr>
              <a:t>30 participants</a:t>
            </a:r>
          </a:p>
          <a:p>
            <a:pPr marL="1143000" lvl="2" indent="-228600" eaLnBrk="1" hangingPunct="1"/>
            <a:endParaRPr lang="fr-FR" sz="1600" b="1" dirty="0" smtClean="0">
              <a:latin typeface="Arial" charset="0"/>
            </a:endParaRPr>
          </a:p>
          <a:p>
            <a:pPr marL="273050" lvl="1" indent="-273050" eaLnBrk="1" hangingPunct="1"/>
            <a:r>
              <a:rPr lang="fr-FR" b="1" dirty="0" smtClean="0">
                <a:latin typeface="Arial Black" pitchFamily="34" charset="0"/>
              </a:rPr>
              <a:t>6 à 8 au </a:t>
            </a:r>
            <a:r>
              <a:rPr lang="fr-FR" sz="2400" b="1" dirty="0" smtClean="0">
                <a:latin typeface="Arial Black" panose="020B0A04020102020204" pitchFamily="34" charset="0"/>
              </a:rPr>
              <a:t>Brasseurs du Temps (Gatineau)</a:t>
            </a:r>
          </a:p>
          <a:p>
            <a:pPr lvl="3" eaLnBrk="1" hangingPunct="1"/>
            <a:r>
              <a:rPr lang="fr-FR" sz="2400" b="1" dirty="0" smtClean="0">
                <a:latin typeface="Arial" charset="0"/>
              </a:rPr>
              <a:t>Le 7 juillet 2015</a:t>
            </a:r>
          </a:p>
          <a:p>
            <a:pPr lvl="3" eaLnBrk="1" hangingPunct="1"/>
            <a:r>
              <a:rPr lang="fr-FR" sz="2400" b="1" dirty="0" smtClean="0">
                <a:latin typeface="Arial" charset="0"/>
              </a:rPr>
              <a:t>20 participants</a:t>
            </a:r>
          </a:p>
          <a:p>
            <a:pPr lvl="3" eaLnBrk="1" hangingPunct="1"/>
            <a:endParaRPr lang="fr-FR" sz="16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US" sz="6000" b="1" dirty="0" smtClean="0">
              <a:solidFill>
                <a:srgbClr val="04617B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lvl="1" indent="-273050" eaLnBrk="1" hangingPunct="1">
              <a:buClr>
                <a:srgbClr val="0F6FC6"/>
              </a:buClr>
            </a:pPr>
            <a:r>
              <a:rPr lang="fr-CA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CA" b="1" dirty="0">
                <a:solidFill>
                  <a:prstClr val="black"/>
                </a:solidFill>
                <a:latin typeface="Arial Black" pitchFamily="34" charset="0"/>
              </a:rPr>
              <a:t>5 à 7 au bar étudiant 1848 (Université d’Ottawa)</a:t>
            </a:r>
          </a:p>
          <a:p>
            <a:pPr lvl="3" eaLnBrk="1" hangingPunct="1"/>
            <a:r>
              <a:rPr lang="fr-CA" sz="2400" b="1" dirty="0">
                <a:solidFill>
                  <a:prstClr val="black"/>
                </a:solidFill>
                <a:latin typeface="Arial" charset="0"/>
              </a:rPr>
              <a:t>Le 15 octobre 2015</a:t>
            </a:r>
          </a:p>
          <a:p>
            <a:pPr lvl="3" eaLnBrk="1" hangingPunct="1"/>
            <a:r>
              <a:rPr lang="fr-CA" sz="2400" b="1" dirty="0">
                <a:solidFill>
                  <a:prstClr val="black"/>
                </a:solidFill>
                <a:latin typeface="Arial" charset="0"/>
              </a:rPr>
              <a:t>20 </a:t>
            </a:r>
            <a:r>
              <a:rPr lang="fr-CA" sz="2400" b="1" dirty="0" smtClean="0">
                <a:solidFill>
                  <a:prstClr val="black"/>
                </a:solidFill>
                <a:latin typeface="Arial" charset="0"/>
              </a:rPr>
              <a:t>participants</a:t>
            </a:r>
            <a:endParaRPr lang="fr-CA" b="1" dirty="0" smtClean="0">
              <a:latin typeface="Arial Black" pitchFamily="34" charset="0"/>
            </a:endParaRPr>
          </a:p>
          <a:p>
            <a:pPr lvl="1" eaLnBrk="1" hangingPunct="1"/>
            <a:endParaRPr lang="fr-CA" b="1" dirty="0">
              <a:latin typeface="Arial Black" pitchFamily="34" charset="0"/>
            </a:endParaRPr>
          </a:p>
          <a:p>
            <a:pPr marL="355600" lvl="1" eaLnBrk="1" hangingPunct="1"/>
            <a:r>
              <a:rPr lang="fr-CA" b="1" dirty="0" smtClean="0">
                <a:latin typeface="Arial Black" pitchFamily="34" charset="0"/>
              </a:rPr>
              <a:t>5 à 7 au </a:t>
            </a:r>
            <a:r>
              <a:rPr lang="fr-CA" b="1" dirty="0">
                <a:latin typeface="Arial Black" pitchFamily="34" charset="0"/>
              </a:rPr>
              <a:t>Bar sportif le Forum (Pointe Gatineau</a:t>
            </a:r>
            <a:r>
              <a:rPr lang="fr-CA" b="1" dirty="0" smtClean="0">
                <a:latin typeface="Arial Black" pitchFamily="34" charset="0"/>
              </a:rPr>
              <a:t>)</a:t>
            </a:r>
          </a:p>
          <a:p>
            <a:pPr lvl="3" eaLnBrk="1" hangingPunct="1"/>
            <a:r>
              <a:rPr lang="fr-CA" sz="2400" b="1" dirty="0" smtClean="0">
                <a:latin typeface="Arial" charset="0"/>
              </a:rPr>
              <a:t>Le 12 novembre 2015</a:t>
            </a:r>
          </a:p>
          <a:p>
            <a:pPr lvl="3" eaLnBrk="1" hangingPunct="1"/>
            <a:r>
              <a:rPr lang="fr-CA" sz="2400" b="1" dirty="0">
                <a:latin typeface="Arial" charset="0"/>
              </a:rPr>
              <a:t>6</a:t>
            </a:r>
            <a:r>
              <a:rPr lang="fr-CA" sz="2400" b="1" dirty="0" smtClean="0">
                <a:latin typeface="Arial" charset="0"/>
              </a:rPr>
              <a:t> participants</a:t>
            </a:r>
          </a:p>
          <a:p>
            <a:pPr lvl="3" eaLnBrk="1" hangingPunct="1"/>
            <a:endParaRPr lang="fr-CA" sz="2400" b="1" dirty="0" smtClean="0">
              <a:latin typeface="Arial" charset="0"/>
            </a:endParaRPr>
          </a:p>
          <a:p>
            <a:endParaRPr lang="fr-CA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>
                <a:solidFill>
                  <a:srgbClr val="04617B"/>
                </a:solidFill>
              </a:rPr>
              <a:t>ACTIVITÉS 2015-2016</a:t>
            </a:r>
            <a:endParaRPr lang="en-US" sz="6000" b="1" dirty="0" smtClean="0">
              <a:solidFill>
                <a:srgbClr val="04617B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389437"/>
          </a:xfrm>
        </p:spPr>
        <p:txBody>
          <a:bodyPr/>
          <a:lstStyle/>
          <a:p>
            <a:pPr marL="544513" lvl="1" indent="-449263" eaLnBrk="1" hangingPunct="1"/>
            <a:r>
              <a:rPr lang="fr-CA" sz="2200" b="1" dirty="0" smtClean="0">
                <a:latin typeface="Arial Black" pitchFamily="34" charset="0"/>
              </a:rPr>
              <a:t>5 à 7 au Royal </a:t>
            </a:r>
            <a:r>
              <a:rPr lang="fr-CA" sz="2200" b="1" dirty="0" err="1" smtClean="0">
                <a:latin typeface="Arial Black" pitchFamily="34" charset="0"/>
              </a:rPr>
              <a:t>Oak</a:t>
            </a:r>
            <a:r>
              <a:rPr lang="fr-CA" sz="2200" b="1" dirty="0">
                <a:latin typeface="Arial Black" pitchFamily="34" charset="0"/>
              </a:rPr>
              <a:t> </a:t>
            </a:r>
            <a:r>
              <a:rPr lang="fr-CA" sz="2200" b="1" dirty="0" smtClean="0">
                <a:latin typeface="Arial Black" pitchFamily="34" charset="0"/>
              </a:rPr>
              <a:t>(Laurier Est, Ottawa)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Le 22 janvier 2016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40 participants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Tentative d’un 5 à 7 le vendredi; fut un grand succès</a:t>
            </a:r>
          </a:p>
          <a:p>
            <a:endParaRPr lang="fr-CA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37783" r="349"/>
          <a:stretch/>
        </p:blipFill>
        <p:spPr>
          <a:xfrm>
            <a:off x="1524000" y="3429000"/>
            <a:ext cx="575549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2111</TotalTime>
  <Words>812</Words>
  <Application>Microsoft Office PowerPoint</Application>
  <PresentationFormat>On-screen Show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Rapport du président</vt:lpstr>
      <vt:lpstr>Vision</vt:lpstr>
      <vt:lpstr>Objectifs</vt:lpstr>
      <vt:lpstr>Le CA 2015-2016</vt:lpstr>
      <vt:lpstr>ACTIVITÉS 2015-2016</vt:lpstr>
      <vt:lpstr>ACTIVITÉS 2015-2016</vt:lpstr>
      <vt:lpstr>ACTIVITÉS 2015-2016</vt:lpstr>
      <vt:lpstr>ACTIVITÉS 2015-2016</vt:lpstr>
      <vt:lpstr>ACTIVITÉS 2015-2016</vt:lpstr>
      <vt:lpstr>ACTIVITÉS 2015-2016</vt:lpstr>
      <vt:lpstr>ACTIVITÉS 2015-2016</vt:lpstr>
      <vt:lpstr>10e SOUPER AU HOMARD</vt:lpstr>
      <vt:lpstr>FÊTE NATIONALE DE L’ACADIE</vt:lpstr>
      <vt:lpstr>FÊTE NATIONALE DE L’ACADIE</vt:lpstr>
      <vt:lpstr>FÊTE NATIONALE DE L’ACADIE</vt:lpstr>
      <vt:lpstr>ACTIVITÉS 2015-2016</vt:lpstr>
      <vt:lpstr>BOURSE D’ÉTUDE</vt:lpstr>
      <vt:lpstr>MEMBRIÉTÉ 2015-2016</vt:lpstr>
      <vt:lpstr>ACTIVITÉS 2015-2016</vt:lpstr>
      <vt:lpstr>LES DOSSIERS</vt:lpstr>
      <vt:lpstr>LES DOSSIERS</vt:lpstr>
      <vt:lpstr>LES DOSSIERS</vt:lpstr>
      <vt:lpstr>ACTIVITÉS À VENIR…</vt:lpstr>
      <vt:lpstr>REMERCIEMENTS</vt:lpstr>
      <vt:lpstr>REMERCIEMENTS</vt:lpstr>
      <vt:lpstr>PowerPoint Presentation</vt:lpstr>
    </vt:vector>
  </TitlesOfParts>
  <Company>Freescale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président</dc:title>
  <dc:creator>User</dc:creator>
  <cp:lastModifiedBy>Eric Cormier</cp:lastModifiedBy>
  <cp:revision>100</cp:revision>
  <dcterms:created xsi:type="dcterms:W3CDTF">2012-02-09T03:27:22Z</dcterms:created>
  <dcterms:modified xsi:type="dcterms:W3CDTF">2016-02-16T19:55:36Z</dcterms:modified>
</cp:coreProperties>
</file>